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7"/>
  </p:notesMasterIdLst>
  <p:sldIdLst>
    <p:sldId id="258" r:id="rId2"/>
    <p:sldId id="256" r:id="rId3"/>
    <p:sldId id="259" r:id="rId4"/>
    <p:sldId id="278" r:id="rId5"/>
    <p:sldId id="260" r:id="rId6"/>
    <p:sldId id="279" r:id="rId7"/>
    <p:sldId id="280" r:id="rId8"/>
    <p:sldId id="282" r:id="rId9"/>
    <p:sldId id="281" r:id="rId10"/>
    <p:sldId id="283" r:id="rId11"/>
    <p:sldId id="284" r:id="rId12"/>
    <p:sldId id="266" r:id="rId13"/>
    <p:sldId id="285" r:id="rId14"/>
    <p:sldId id="293" r:id="rId15"/>
    <p:sldId id="295" r:id="rId16"/>
    <p:sldId id="294" r:id="rId17"/>
    <p:sldId id="297" r:id="rId18"/>
    <p:sldId id="298" r:id="rId19"/>
    <p:sldId id="296" r:id="rId20"/>
    <p:sldId id="299" r:id="rId21"/>
    <p:sldId id="300" r:id="rId22"/>
    <p:sldId id="301" r:id="rId23"/>
    <p:sldId id="302" r:id="rId24"/>
    <p:sldId id="287" r:id="rId25"/>
    <p:sldId id="272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FFCC"/>
    <a:srgbClr val="CC6600"/>
    <a:srgbClr val="CC9900"/>
    <a:srgbClr val="CCFF99"/>
    <a:srgbClr val="FF9900"/>
    <a:srgbClr val="FF3300"/>
    <a:srgbClr val="FFCC66"/>
    <a:srgbClr val="006600"/>
    <a:srgbClr val="94460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4524" y="-18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6DAB214-1584-462D-A814-E9125F3BBC38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64FA2FD-6D4B-48DF-937E-048CA42733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90736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432CF2B-50BE-4301-8890-5860930A86C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E3C95-E394-4B83-BD98-568BCA7C7AD0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AC7FF-6758-4741-9789-11FDD85802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24D03-A8E2-4FE2-9DA2-8971DA556FB3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A9674-977A-4703-BE48-DF8289075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982FB-B6A8-4B87-AF1A-EEF7317FFE4C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CE13C-F618-4817-B8B9-F3F139EE6A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3A463-03EF-46DD-B75F-013FAE1646DB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B8022-CC3A-4D53-A6D5-B6E70D3D05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7AC4F-8489-465C-8906-3ED1046FA64A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E2FAE-F582-4B92-A939-F9BC91053E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0A065-E917-4CC0-983A-6642E7EC6EB9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1DCD4-1102-429C-B7A0-7ED007024F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5454F-6A3D-4FD6-9C23-E13F9D0324D0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0E4A2-A562-4E0E-9E4E-D1E3D65FB6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320DB-2F17-45D7-9C66-B1E3F753A019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EB8CA-D6A9-47D1-AE3F-0DB960B159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66ABA-9AB9-4949-A8FD-BB96535EC184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D3629-C684-498B-8020-1AB2ECE31C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0C071-BA9F-425E-9631-CFBB3B55F008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AFE5D-B872-4F10-A730-C2766AC30F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BAAA9-4C14-4C25-AD8C-5B3B82772E67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E107A-600C-4076-9889-78C3EBD0BD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B5AE44-AE2E-4FB0-BCC2-C8FB6C0317A0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FCA895-A573-46C2-8D59-08DE6F4422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0" r:id="rId2"/>
    <p:sldLayoutId id="2147483729" r:id="rId3"/>
    <p:sldLayoutId id="2147483728" r:id="rId4"/>
    <p:sldLayoutId id="2147483727" r:id="rId5"/>
    <p:sldLayoutId id="2147483726" r:id="rId6"/>
    <p:sldLayoutId id="2147483725" r:id="rId7"/>
    <p:sldLayoutId id="2147483724" r:id="rId8"/>
    <p:sldLayoutId id="2147483723" r:id="rId9"/>
    <p:sldLayoutId id="2147483722" r:id="rId10"/>
    <p:sldLayoutId id="214748372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dmin\Desktop\&#1043;&#1072;&#1074;&#1088;&#1080;&#1096;%20&#1053;.&#1042;.%20&#1087;&#1088;&#1086;%20&#1087;&#1088;&#1086;&#1075;&#1088;&#1072;&#1084;&#1091;%20&#1044;&#1080;&#1090;&#1080;&#1085;&#1072;-.mpg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00015.MTS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pedsovet.su/_ld/458/490511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76520" cy="69573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79413" y="188913"/>
            <a:ext cx="8764587" cy="6192837"/>
          </a:xfrm>
          <a:ln>
            <a:noFill/>
          </a:ln>
          <a:extLst/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uk-UA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uk-UA" b="1" i="1" cap="all" dirty="0" smtClean="0">
                <a:ln w="9000" cmpd="sng">
                  <a:solidFill>
                    <a:srgbClr val="FFC0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Волошина Ірина Володимирівна, </a:t>
            </a:r>
            <a:b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вихователь – методист  ДНЗ  № 8, </a:t>
            </a:r>
            <a:b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центру В.О.Сухомлинського</a:t>
            </a:r>
            <a:b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700" b="1" i="1" cap="all" dirty="0" smtClean="0">
                <a:ln w="12700" cmpd="sng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м. Прилуки</a:t>
            </a:r>
            <a:r>
              <a:rPr lang="uk-UA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uk-UA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1009" y="692696"/>
            <a:ext cx="8822992" cy="33843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uk-UA" sz="4000" b="1" i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uk-UA" sz="4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Зміни та доповнення в</a:t>
            </a:r>
            <a:r>
              <a:rPr lang="uk-UA" sz="4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4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новій редакції Освітньої програми </a:t>
            </a:r>
          </a:p>
          <a:p>
            <a:pPr algn="ctr"/>
            <a:r>
              <a:rPr lang="uk-UA" sz="4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4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для дітей від 2 до 7 років </a:t>
            </a:r>
            <a:r>
              <a:rPr lang="uk-UA" sz="4400" b="1" i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400" b="1" i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4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«ДИТИНА»  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6520" cy="695739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0"/>
            <a:ext cx="8162234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Тематичний підрозділ </a:t>
            </a:r>
          </a:p>
          <a:p>
            <a:pPr algn="ctr"/>
            <a:r>
              <a:rPr lang="uk-UA" sz="2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«Мовлення дитини»</a:t>
            </a:r>
            <a:r>
              <a:rPr lang="uk-UA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включає такі рубрики :</a:t>
            </a:r>
            <a:endParaRPr lang="uk-UA" sz="2400" b="1" i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853440"/>
          <a:ext cx="8856984" cy="6004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94322"/>
                <a:gridCol w="2977999"/>
                <a:gridCol w="2684663"/>
              </a:tblGrid>
              <a:tr h="5754960">
                <a:tc>
                  <a:txBody>
                    <a:bodyPr/>
                    <a:lstStyle/>
                    <a:p>
                      <a:r>
                        <a:rPr lang="uk-UA" sz="20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Перша молодша група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u="sng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Освітні завдання</a:t>
                      </a: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u="sng" cap="none" spc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Зміст педагогічної роботи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u="none" cap="none" spc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Розвиток розуміння мовлення.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u="none" cap="none" spc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Розвиток активного мовлення.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u="none" cap="none" spc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Формування граматично правильного мовлення.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u="none" cap="none" spc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Навчання слуханню та розповідання. 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endParaRPr lang="uk-UA" sz="1600" b="1" i="0" u="none" cap="none" spc="0" dirty="0" smtClean="0">
                        <a:ln w="1905"/>
                        <a:solidFill>
                          <a:srgbClr val="FF000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uk-UA" sz="20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Друга</a:t>
                      </a:r>
                      <a:r>
                        <a:rPr lang="uk-UA" sz="200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0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молодша група та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uk-UA" sz="2000" b="0" i="0" u="none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i="0" u="none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середня група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u="sng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Освітні завдання</a:t>
                      </a: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u="sng" cap="none" spc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Зміст педагогічної роботи.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 світі звуків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Слово до слова-зложиться мова.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 країні граматики.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Ми розмовляємо.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Ми розповідаємо.  </a:t>
                      </a:r>
                      <a:endParaRPr lang="ru-RU" sz="1600" i="0" u="non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uk-UA" sz="2000" b="1" i="0" u="none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    Старша група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u="sng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Освітні завдання</a:t>
                      </a: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u="sng" cap="none" spc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Зміст педагогічної роботи.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 світі звуків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Слово до слова-зложиться мова.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 країні граматики.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Ми розмовляємо.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Ми розповідаємо.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Навчаємось елементів грамоти.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600" b="1" i="1" u="sng" dirty="0" smtClean="0">
                          <a:ln w="1905"/>
                          <a:solidFill>
                            <a:srgbClr val="CC66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Варіативна складова.</a:t>
                      </a:r>
                    </a:p>
                    <a:p>
                      <a:pPr algn="l">
                        <a:buFontTx/>
                        <a:buChar char="-"/>
                      </a:pPr>
                      <a:r>
                        <a:rPr lang="uk-UA" sz="1600" b="1" i="1" u="none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Навчаємося елементів – </a:t>
                      </a:r>
                    </a:p>
                    <a:p>
                      <a:pPr algn="l">
                        <a:buFontTx/>
                        <a:buNone/>
                      </a:pPr>
                      <a:r>
                        <a:rPr lang="uk-UA" sz="1600" b="1" i="1" u="none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грамоти.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600" b="1" i="1" u="none" dirty="0" err="1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-Робота</a:t>
                      </a:r>
                      <a:r>
                        <a:rPr lang="uk-UA" sz="1600" b="1" i="1" u="none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зі словом.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600" b="1" i="1" u="none" dirty="0" err="1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-Робота</a:t>
                      </a:r>
                      <a:r>
                        <a:rPr lang="uk-UA" sz="1600" b="1" i="1" u="none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над реченням.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600" b="1" i="1" u="none" dirty="0" err="1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-Робота</a:t>
                      </a:r>
                      <a:r>
                        <a:rPr lang="uk-UA" sz="1600" b="1" i="1" u="none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над звуками мови.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600" b="1" i="1" u="none" baseline="0" dirty="0" err="1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-Робота</a:t>
                      </a:r>
                      <a:r>
                        <a:rPr lang="uk-UA" sz="1600" b="1" i="1" u="none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над складовою 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600" b="1" i="1" u="none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структурою слова.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600" b="1" i="1" u="none" baseline="0" dirty="0" err="1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-Ознайомлення</a:t>
                      </a:r>
                      <a:r>
                        <a:rPr lang="uk-UA" sz="1600" b="1" i="1" u="none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з буквами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600" b="1" i="1" u="none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(літерами). 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600" b="1" i="1" u="none" baseline="0" dirty="0" err="1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-Підготовка</a:t>
                      </a:r>
                      <a:r>
                        <a:rPr lang="uk-UA" sz="1600" b="1" i="1" u="none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дитини до  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600" b="1" i="1" u="none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письма.</a:t>
                      </a:r>
                      <a:endParaRPr lang="uk-UA" sz="1600" b="1" i="1" u="none" dirty="0" smtClean="0">
                        <a:ln w="1905"/>
                        <a:solidFill>
                          <a:srgbClr val="FF000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uk-UA" sz="2000" b="1" i="0" u="none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Сьомий рік життя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u="sng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Освітні завдання</a:t>
                      </a: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u="sng" cap="none" spc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Зміст педагогічної роботи.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 світі звуків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Слово до слова-зложиться мова.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 країні граматики.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Ми розмовляємо.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Ми розповідаємо.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600" b="1" i="1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Навчаємось елементів грамоти.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600" b="1" i="1" u="sng" dirty="0" smtClean="0">
                          <a:ln w="1905"/>
                          <a:solidFill>
                            <a:srgbClr val="CC66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Варіативна складова.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600" b="1" i="1" u="sng" dirty="0" err="1" smtClean="0">
                          <a:ln w="1905"/>
                          <a:solidFill>
                            <a:srgbClr val="CC66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uk-UA" sz="1600" b="1" i="1" u="none" dirty="0" err="1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Ознайомлення</a:t>
                      </a:r>
                      <a:r>
                        <a:rPr lang="uk-UA" sz="1600" b="1" i="1" u="none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з буквами.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600" b="1" i="1" u="none" dirty="0" err="1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-Підготовка</a:t>
                      </a:r>
                      <a:r>
                        <a:rPr lang="uk-UA" sz="1600" b="1" i="1" u="none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дитини до  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600" b="1" i="1" u="none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письма.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6520" cy="695739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0"/>
            <a:ext cx="816223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Новоутворення підрозділу </a:t>
            </a:r>
          </a:p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«Мовлення дитини» </a:t>
            </a:r>
            <a:r>
              <a:rPr lang="uk-UA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uk-UA" sz="2000" b="1" i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1052736"/>
          <a:ext cx="8640960" cy="1219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62522"/>
                <a:gridCol w="717843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Середня група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 світі звуків</a:t>
                      </a:r>
                    </a:p>
                    <a:p>
                      <a:r>
                        <a:rPr lang="uk-UA" sz="18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Ознайомлювати дітей з термінами “ звук ” , “ слово ”. Формувати уміння часткового звукового аналізу слів: встановлення послідовності звуків у слові з 3-4 звуків без збігу приголосних.</a:t>
                      </a:r>
                      <a:endParaRPr lang="ru-RU" sz="1800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23528" y="2492896"/>
          <a:ext cx="8568952" cy="3444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50335"/>
                <a:gridCol w="711861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Старша </a:t>
                      </a:r>
                    </a:p>
                    <a:p>
                      <a:pPr algn="ctr"/>
                      <a:r>
                        <a:rPr lang="uk-UA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група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Робота зі словом</a:t>
                      </a:r>
                    </a:p>
                    <a:p>
                      <a:r>
                        <a:rPr lang="uk-UA" sz="18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Стимулювати до усвідомленого вживання понять </a:t>
                      </a:r>
                      <a:r>
                        <a:rPr lang="uk-UA" sz="1800" i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“слова-назви”</a:t>
                      </a:r>
                      <a:r>
                        <a:rPr lang="uk-UA" sz="18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r>
                        <a:rPr lang="uk-UA" sz="18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“ слова-дії ”, “ </a:t>
                      </a:r>
                      <a:r>
                        <a:rPr lang="uk-UA" sz="1800" i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слова-ознаки”</a:t>
                      </a:r>
                      <a:r>
                        <a:rPr lang="uk-UA" sz="18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uk-UA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Ознайомлення з буквами(літерами) 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800" b="1" i="1" u="none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Формувати початкові вміння читати склади( слова) простої 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800" b="1" i="1" u="none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“ </a:t>
                      </a:r>
                      <a:r>
                        <a:rPr lang="uk-UA" sz="1800" b="1" i="1" u="none" baseline="0" dirty="0" err="1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ПГ</a:t>
                      </a:r>
                      <a:r>
                        <a:rPr lang="uk-UA" sz="1800" b="1" i="1" u="none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” (</a:t>
                      </a:r>
                      <a:r>
                        <a:rPr lang="uk-UA" sz="1800" b="1" i="1" u="none" baseline="0" dirty="0" err="1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ма</a:t>
                      </a:r>
                      <a:r>
                        <a:rPr lang="uk-UA" sz="1800" b="1" i="1" u="none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, на), “ ГП” ( </a:t>
                      </a:r>
                      <a:r>
                        <a:rPr lang="uk-UA" sz="1800" b="1" i="1" u="none" baseline="0" dirty="0" err="1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ам</a:t>
                      </a:r>
                      <a:r>
                        <a:rPr lang="uk-UA" sz="1800" b="1" i="1" u="none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uk-UA" sz="1800" b="1" i="1" u="none" baseline="0" dirty="0" err="1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ан</a:t>
                      </a:r>
                      <a:r>
                        <a:rPr lang="uk-UA" sz="1800" b="1" i="1" u="none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) та ускладненої структури типу 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800" b="1" i="1" u="none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“ ПГП” - лис; трискладові слова із прямих складів-лимони, молоко. 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8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Усвідомлено читати прості речення з 2-4 слів у межах вивчених літер.</a:t>
                      </a:r>
                      <a:endParaRPr lang="uk-UA" sz="1800" b="1" i="1" u="none" baseline="0" dirty="0" smtClean="0">
                        <a:ln w="1905"/>
                        <a:solidFill>
                          <a:srgbClr val="FF000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800" b="1" i="1" u="none" baseline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uk-UA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2520" y="0"/>
            <a:ext cx="9276520" cy="695739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3968" y="404664"/>
            <a:ext cx="2984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93640" y="116632"/>
            <a:ext cx="64709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</a:t>
            </a:r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Підрозділ  </a:t>
            </a:r>
            <a:r>
              <a:rPr lang="uk-UA" sz="3200" b="1" i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“Дитина</a:t>
            </a:r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 соціумі ”</a:t>
            </a:r>
            <a:endParaRPr lang="ru-RU" sz="32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Тройная стрелка влево/вправо/вверх 23"/>
          <p:cNvSpPr/>
          <p:nvPr/>
        </p:nvSpPr>
        <p:spPr>
          <a:xfrm>
            <a:off x="3563888" y="620688"/>
            <a:ext cx="2160240" cy="720080"/>
          </a:xfrm>
          <a:prstGeom prst="leftRightUpArrow">
            <a:avLst/>
          </a:prstGeom>
          <a:solidFill>
            <a:schemeClr val="accent3">
              <a:lumMod val="50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51520" y="764704"/>
            <a:ext cx="3456384" cy="50405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 Дитина у довкіллі ”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5508104" y="692696"/>
            <a:ext cx="3528392" cy="57606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 Привчаємось працювати ”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0" y="2420888"/>
            <a:ext cx="2232248" cy="4104456"/>
          </a:xfrm>
          <a:prstGeom prst="round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Предметний світ.</a:t>
            </a:r>
          </a:p>
          <a:p>
            <a:pPr algn="just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Соціальний світ.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Родина.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 дитячий садок.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Привчаємось працювати.</a:t>
            </a:r>
          </a:p>
          <a:p>
            <a:pPr algn="just">
              <a:buFont typeface="Arial" pitchFamily="34" charset="0"/>
              <a:buChar char="•"/>
            </a:pPr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95536" y="1628800"/>
            <a:ext cx="1800200" cy="576064"/>
          </a:xfrm>
          <a:prstGeom prst="round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Перша молодша група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59832" y="1628800"/>
            <a:ext cx="2160240" cy="576064"/>
          </a:xfrm>
          <a:prstGeom prst="round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Друга молодша група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228184" y="1556792"/>
            <a:ext cx="2304256" cy="720080"/>
          </a:xfrm>
          <a:prstGeom prst="round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600" b="1" dirty="0" smtClean="0">
              <a:solidFill>
                <a:schemeClr val="tx1"/>
              </a:solidFill>
            </a:endParaRPr>
          </a:p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Середня група.</a:t>
            </a:r>
          </a:p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Старша група.</a:t>
            </a:r>
          </a:p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Сьомий рік життя</a:t>
            </a:r>
          </a:p>
          <a:p>
            <a:pPr algn="ctr"/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915816" y="2420888"/>
            <a:ext cx="2664296" cy="4104456"/>
          </a:xfrm>
          <a:prstGeom prst="round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Предметний світ.</a:t>
            </a:r>
          </a:p>
          <a:p>
            <a:pPr algn="just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Соціальний світ.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Родина.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 дитячий садок.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Діти і дорослі.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Ввічливі малята.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Різних професій у світі  багато.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Економічне виховання.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Вогонь і діти.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Сфітлофор-моргайко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940152" y="2420888"/>
            <a:ext cx="2808312" cy="4104456"/>
          </a:xfrm>
          <a:prstGeom prst="round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uk-UA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Предметний світ.</a:t>
            </a:r>
          </a:p>
          <a:p>
            <a:pPr algn="just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Соціальний світ.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Родина.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Людина серед людей.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 дитячий садок.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Україна-рідний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край.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Різних професій у світі багато.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Економічне виховання.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Вогонь і діти.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Сфітлофор-моргайко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endParaRPr lang="uk-UA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uk-UA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1803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3968" y="404664"/>
            <a:ext cx="2984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2728" y="116632"/>
            <a:ext cx="82327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</a:t>
            </a:r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Новизна підрозділу </a:t>
            </a:r>
            <a:r>
              <a:rPr lang="uk-UA" sz="3200" b="1" i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“Дитина</a:t>
            </a:r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 соціумі ”</a:t>
            </a:r>
            <a:endParaRPr lang="ru-RU" sz="32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9512" y="980728"/>
            <a:ext cx="8712968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i="1" u="sng" dirty="0" smtClean="0">
                <a:solidFill>
                  <a:schemeClr val="tx1"/>
                </a:solidFill>
              </a:rPr>
              <a:t> </a:t>
            </a:r>
          </a:p>
          <a:p>
            <a:r>
              <a:rPr lang="uk-UA" sz="1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Предметний світ</a:t>
            </a:r>
          </a:p>
          <a:p>
            <a:r>
              <a:rPr lang="uk-UA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Дати елементарні знання про електроприлади, що оточують дитину, їх назви, призначення…</a:t>
            </a:r>
          </a:p>
          <a:p>
            <a:r>
              <a:rPr lang="uk-UA" sz="1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Соціальний </a:t>
            </a:r>
            <a:r>
              <a:rPr lang="uk-UA" sz="1400" b="1" i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світ.Наш</a:t>
            </a:r>
            <a:r>
              <a:rPr lang="uk-UA" sz="1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дитячий садок</a:t>
            </a:r>
            <a:r>
              <a:rPr lang="uk-UA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uk-UA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Вчити звертатися до вихователів, помічника на ім’я і по батькові…</a:t>
            </a:r>
          </a:p>
          <a:p>
            <a:pPr algn="ctr"/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2699792" y="764704"/>
            <a:ext cx="3528392" cy="307777"/>
          </a:xfrm>
          <a:prstGeom prst="rect">
            <a:avLst/>
          </a:prstGeom>
          <a:solidFill>
            <a:srgbClr val="CCFF99"/>
          </a:solidFill>
          <a:ln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uk-UA" sz="1400" b="1" dirty="0" smtClean="0"/>
              <a:t>Перша молодша група “ Крихітки ”</a:t>
            </a:r>
            <a:endParaRPr lang="ru-RU" sz="14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79512" y="2276872"/>
            <a:ext cx="8712968" cy="10801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1600" b="1" dirty="0" smtClean="0">
              <a:solidFill>
                <a:schemeClr val="tx1"/>
              </a:solidFill>
            </a:endParaRPr>
          </a:p>
          <a:p>
            <a:endParaRPr lang="uk-UA" sz="1400" b="1" dirty="0" smtClean="0">
              <a:solidFill>
                <a:schemeClr val="tx1"/>
              </a:solidFill>
            </a:endParaRPr>
          </a:p>
          <a:p>
            <a:r>
              <a:rPr lang="uk-UA" sz="1400" b="1" dirty="0" smtClean="0">
                <a:solidFill>
                  <a:schemeClr val="tx1"/>
                </a:solidFill>
              </a:rPr>
              <a:t> </a:t>
            </a:r>
          </a:p>
          <a:p>
            <a:endParaRPr lang="uk-UA" sz="1400" b="1" i="1" u="sng" dirty="0" smtClean="0">
              <a:solidFill>
                <a:schemeClr val="tx1"/>
              </a:solidFill>
            </a:endParaRPr>
          </a:p>
          <a:p>
            <a:r>
              <a:rPr lang="uk-UA" sz="1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Предметний світ</a:t>
            </a:r>
            <a:endParaRPr lang="uk-UA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Навчити виокремлювати техніку, яка за допомогою розетки та вилки живиться електрострумом …</a:t>
            </a:r>
          </a:p>
          <a:p>
            <a:r>
              <a:rPr lang="uk-UA" sz="1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Соціальний </a:t>
            </a:r>
            <a:r>
              <a:rPr lang="uk-UA" sz="1400" b="1" i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світ.Діти</a:t>
            </a:r>
            <a:r>
              <a:rPr lang="uk-UA" sz="1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дорослі</a:t>
            </a:r>
          </a:p>
          <a:p>
            <a:r>
              <a:rPr lang="uk-UA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Звертати увагу на людей, спостерігати за їхніми вчинками, поведінкою, бути ввічливими але обачними з незнайомцями…</a:t>
            </a:r>
          </a:p>
          <a:p>
            <a:endParaRPr lang="uk-UA" sz="1400" b="1" i="1" u="sng" dirty="0" smtClean="0">
              <a:solidFill>
                <a:schemeClr val="tx1"/>
              </a:solidFill>
            </a:endParaRPr>
          </a:p>
          <a:p>
            <a:endParaRPr lang="uk-UA" sz="1600" b="1" i="1" dirty="0" smtClean="0">
              <a:solidFill>
                <a:srgbClr val="FF0000"/>
              </a:solidFill>
            </a:endParaRPr>
          </a:p>
          <a:p>
            <a:endParaRPr lang="uk-UA" sz="1600" b="1" i="1" dirty="0" smtClean="0">
              <a:solidFill>
                <a:srgbClr val="FF000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2699792" y="2132856"/>
            <a:ext cx="3312368" cy="307777"/>
          </a:xfrm>
          <a:prstGeom prst="rect">
            <a:avLst/>
          </a:prstGeom>
          <a:solidFill>
            <a:srgbClr val="CCFF99"/>
          </a:solidFill>
          <a:ln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uk-UA" sz="1400" b="1" dirty="0" smtClean="0"/>
              <a:t>Друга молодша група “ Малята ”</a:t>
            </a:r>
            <a:endParaRPr lang="ru-RU" sz="14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79512" y="3573016"/>
            <a:ext cx="8712968" cy="13681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1600" b="1" dirty="0" smtClean="0">
              <a:solidFill>
                <a:schemeClr val="tx1"/>
              </a:solidFill>
            </a:endParaRPr>
          </a:p>
          <a:p>
            <a:endParaRPr lang="uk-UA" sz="1400" b="1" i="1" u="sng" dirty="0" smtClean="0">
              <a:solidFill>
                <a:schemeClr val="tx1"/>
              </a:solidFill>
            </a:endParaRPr>
          </a:p>
          <a:p>
            <a:endParaRPr lang="uk-UA" sz="1400" b="1" i="1" u="sng" dirty="0" smtClean="0">
              <a:solidFill>
                <a:schemeClr val="tx1"/>
              </a:solidFill>
            </a:endParaRPr>
          </a:p>
          <a:p>
            <a:r>
              <a:rPr lang="uk-UA" sz="1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Предметний світ</a:t>
            </a:r>
          </a:p>
          <a:p>
            <a:r>
              <a:rPr lang="uk-UA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Формувати уявлення про різні види будівель у місті( багатоповерхівка, міст, торговельний центр, школа) та селі( будинок, курник, клуня, хлів)…</a:t>
            </a:r>
          </a:p>
          <a:p>
            <a:r>
              <a:rPr lang="uk-UA" sz="1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Соціальний </a:t>
            </a:r>
            <a:r>
              <a:rPr lang="uk-UA" sz="1400" b="1" i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світ.Різних</a:t>
            </a:r>
            <a:r>
              <a:rPr lang="uk-UA" sz="1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професій у світі багато</a:t>
            </a:r>
          </a:p>
          <a:p>
            <a:r>
              <a:rPr lang="uk-UA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Знайомити дітей з працею медичних працівників: педіатра, хірурга, стоматолога,окуліста, отоларинголога….</a:t>
            </a:r>
          </a:p>
          <a:p>
            <a:endParaRPr lang="uk-UA" sz="1400" b="1" i="1" u="sng" dirty="0" smtClean="0">
              <a:solidFill>
                <a:schemeClr val="tx1"/>
              </a:solidFill>
            </a:endParaRPr>
          </a:p>
          <a:p>
            <a:endParaRPr lang="uk-UA" sz="1400" b="1" i="1" u="sng" dirty="0" smtClean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2771800" y="3429000"/>
            <a:ext cx="3240360" cy="307777"/>
          </a:xfrm>
          <a:prstGeom prst="rect">
            <a:avLst/>
          </a:prstGeom>
          <a:solidFill>
            <a:srgbClr val="CCFF99"/>
          </a:solidFill>
          <a:ln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uk-UA" sz="1400" b="1" dirty="0" smtClean="0"/>
              <a:t>Середня група “ </a:t>
            </a:r>
            <a:r>
              <a:rPr lang="uk-UA" sz="1400" b="1" dirty="0" err="1" smtClean="0"/>
              <a:t>Чомусики</a:t>
            </a:r>
            <a:r>
              <a:rPr lang="uk-UA" sz="1400" b="1" dirty="0" smtClean="0"/>
              <a:t> ”</a:t>
            </a:r>
            <a:endParaRPr lang="ru-RU" sz="1400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251520" y="5085184"/>
            <a:ext cx="8640960" cy="16561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1400" b="1" i="1" u="sng" dirty="0" smtClean="0">
              <a:solidFill>
                <a:schemeClr val="tx1"/>
              </a:solidFill>
            </a:endParaRPr>
          </a:p>
          <a:p>
            <a:r>
              <a:rPr lang="uk-UA" sz="1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Соціальний світ. </a:t>
            </a:r>
          </a:p>
          <a:p>
            <a:r>
              <a:rPr lang="uk-UA" sz="1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Різних професій у світі багато.</a:t>
            </a:r>
          </a:p>
          <a:p>
            <a:pPr algn="just"/>
            <a:r>
              <a:rPr lang="uk-UA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Ознайомити дітей з творчими професіями (фотографа, журналіста, репортера, оператора, дизайнера…Розширити уявлення про значення військової служби…</a:t>
            </a:r>
          </a:p>
          <a:p>
            <a:r>
              <a:rPr lang="uk-UA" sz="1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Економічне виховання.</a:t>
            </a:r>
          </a:p>
          <a:p>
            <a:r>
              <a:rPr lang="uk-UA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Ознайомити з поняттями “ </a:t>
            </a:r>
            <a:r>
              <a:rPr lang="uk-UA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багатий”</a:t>
            </a:r>
            <a:r>
              <a:rPr lang="uk-UA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“ </a:t>
            </a:r>
            <a:r>
              <a:rPr lang="uk-UA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бідний”</a:t>
            </a:r>
            <a:r>
              <a:rPr lang="uk-UA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“ </a:t>
            </a:r>
            <a:r>
              <a:rPr lang="uk-UA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ощадливий”</a:t>
            </a:r>
            <a:r>
              <a:rPr lang="uk-UA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“ </a:t>
            </a:r>
            <a:r>
              <a:rPr lang="uk-UA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марнотратний”</a:t>
            </a:r>
            <a:r>
              <a:rPr lang="uk-UA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endParaRPr lang="uk-UA" sz="1600" b="1" i="1" dirty="0" smtClean="0">
              <a:solidFill>
                <a:srgbClr val="FF000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2699792" y="5013176"/>
            <a:ext cx="3468257" cy="307777"/>
          </a:xfrm>
          <a:prstGeom prst="rect">
            <a:avLst/>
          </a:prstGeom>
          <a:solidFill>
            <a:srgbClr val="CCFF99"/>
          </a:solidFill>
          <a:ln>
            <a:solidFill>
              <a:srgbClr val="FF9900"/>
            </a:solidFill>
          </a:ln>
        </p:spPr>
        <p:txBody>
          <a:bodyPr wrap="none" rtlCol="0">
            <a:spAutoFit/>
          </a:bodyPr>
          <a:lstStyle/>
          <a:p>
            <a:r>
              <a:rPr lang="uk-UA" sz="1400" b="1" dirty="0" smtClean="0"/>
              <a:t>Старша група </a:t>
            </a:r>
            <a:r>
              <a:rPr lang="uk-UA" sz="1400" b="1" dirty="0" err="1" smtClean="0"/>
              <a:t>“Фантазери-мрійники”</a:t>
            </a:r>
            <a:endParaRPr lang="ru-RU" sz="1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324528" cy="6993397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1259632" y="0"/>
            <a:ext cx="7128792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Тематичний підрозділ  </a:t>
            </a:r>
          </a:p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 Гра дитини ”</a:t>
            </a:r>
          </a:p>
          <a:p>
            <a:pPr algn="ctr"/>
            <a:r>
              <a:rPr lang="uk-UA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включає такі рубрики:</a:t>
            </a:r>
          </a:p>
          <a:p>
            <a:pPr algn="ctr"/>
            <a:r>
              <a:rPr lang="uk-UA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16016" y="2348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484784"/>
            <a:ext cx="3672408" cy="1368152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Творчі ігри</a:t>
            </a:r>
          </a:p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(Сюжетно-рольові ігри, конструктивно-будівельні ігри, ігри-драматизації, інсценівки, театралізації)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5301208"/>
            <a:ext cx="1594469" cy="923330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Перша молодша </a:t>
            </a: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група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59832" y="4509120"/>
            <a:ext cx="1175450" cy="923330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Друга </a:t>
            </a: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молодша </a:t>
            </a: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група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8024" y="3933056"/>
            <a:ext cx="1280793" cy="646331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Середня</a:t>
            </a: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група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8144" y="2852936"/>
            <a:ext cx="1188748" cy="646331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Старша</a:t>
            </a: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група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20272" y="1772816"/>
            <a:ext cx="1448217" cy="646331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Сьомий рік </a:t>
            </a: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життя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20072" y="5301208"/>
            <a:ext cx="3600400" cy="1368152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Ігри з правилами</a:t>
            </a:r>
          </a:p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(Дидактичні ігри, рухливі ігри, народні ігри.)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164288" y="4005064"/>
            <a:ext cx="1979712" cy="648072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Комп’ютерні ігри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51520" y="3717032"/>
            <a:ext cx="2232248" cy="648072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Сюжетні ігри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Выгнутая вправо стрелка 27"/>
          <p:cNvSpPr/>
          <p:nvPr/>
        </p:nvSpPr>
        <p:spPr>
          <a:xfrm>
            <a:off x="8028384" y="4725144"/>
            <a:ext cx="648072" cy="936104"/>
          </a:xfrm>
          <a:prstGeom prst="curvedLeftArrow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Выгнутая влево стрелка 28"/>
          <p:cNvSpPr/>
          <p:nvPr/>
        </p:nvSpPr>
        <p:spPr>
          <a:xfrm>
            <a:off x="1403648" y="2924944"/>
            <a:ext cx="576064" cy="936104"/>
          </a:xfrm>
          <a:prstGeom prst="curvedRightArrow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flipH="1">
            <a:off x="2195736" y="3068960"/>
            <a:ext cx="1008112" cy="2088232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203848" y="3068960"/>
            <a:ext cx="504056" cy="1368152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3203848" y="3068960"/>
            <a:ext cx="1512168" cy="79208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203848" y="3068960"/>
            <a:ext cx="2520280" cy="7200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3203848" y="2132856"/>
            <a:ext cx="3672408" cy="93610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1547664" y="4437112"/>
            <a:ext cx="72008" cy="72008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 flipV="1">
            <a:off x="7596336" y="2564904"/>
            <a:ext cx="1008112" cy="1368152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H="1" flipV="1">
            <a:off x="6012160" y="3645024"/>
            <a:ext cx="792088" cy="180020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V="1">
            <a:off x="6804248" y="2564904"/>
            <a:ext cx="648072" cy="288032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flipH="1" flipV="1">
            <a:off x="7236296" y="3284984"/>
            <a:ext cx="1368152" cy="648072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 flipH="1">
            <a:off x="2627784" y="5445224"/>
            <a:ext cx="4176464" cy="576064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 flipH="1">
            <a:off x="6228184" y="3933056"/>
            <a:ext cx="2376264" cy="216024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 flipH="1" flipV="1">
            <a:off x="4572000" y="4941168"/>
            <a:ext cx="2232248" cy="504056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 стрелкой 182"/>
          <p:cNvCxnSpPr/>
          <p:nvPr/>
        </p:nvCxnSpPr>
        <p:spPr>
          <a:xfrm flipH="1" flipV="1">
            <a:off x="5724128" y="4653136"/>
            <a:ext cx="1080120" cy="792088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2520" y="0"/>
            <a:ext cx="9276520" cy="695739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3968" y="404664"/>
            <a:ext cx="2984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252536" y="476672"/>
            <a:ext cx="53845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Підрозділ  </a:t>
            </a:r>
          </a:p>
          <a:p>
            <a:pPr algn="ctr"/>
            <a:r>
              <a:rPr lang="uk-UA" sz="2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 Дитина в природному довкіллі ”</a:t>
            </a:r>
          </a:p>
          <a:p>
            <a:pPr algn="ctr"/>
            <a:r>
              <a:rPr lang="uk-UA" sz="2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включає такі рубрики:</a:t>
            </a:r>
            <a:endParaRPr lang="ru-RU" sz="24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0" y="2420888"/>
            <a:ext cx="2448272" cy="41044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Природа планети земля.</a:t>
            </a: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Об’єкти і явища природи</a:t>
            </a:r>
          </a:p>
          <a:p>
            <a:pPr algn="just"/>
            <a:endParaRPr lang="uk-UA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Рослини</a:t>
            </a:r>
          </a:p>
          <a:p>
            <a:pPr algn="just"/>
            <a:endParaRPr lang="uk-UA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Тварини</a:t>
            </a:r>
          </a:p>
          <a:p>
            <a:pPr algn="just"/>
            <a:endParaRPr lang="uk-UA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uk-UA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67544" y="2636912"/>
            <a:ext cx="1872208" cy="792088"/>
          </a:xfrm>
          <a:prstGeom prst="round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Перша молодша група.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915816" y="2420888"/>
            <a:ext cx="2664296" cy="41044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Природа планети земля.</a:t>
            </a: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Осінь</a:t>
            </a:r>
          </a:p>
          <a:p>
            <a:pPr algn="just"/>
            <a:endParaRPr lang="uk-UA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Зима</a:t>
            </a:r>
          </a:p>
          <a:p>
            <a:pPr algn="just"/>
            <a:endParaRPr lang="uk-UA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Весна</a:t>
            </a:r>
          </a:p>
          <a:p>
            <a:pPr algn="just"/>
            <a:endParaRPr lang="uk-UA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Літо</a:t>
            </a:r>
          </a:p>
          <a:p>
            <a:pPr algn="just">
              <a:buFont typeface="Arial" pitchFamily="34" charset="0"/>
              <a:buChar char="•"/>
            </a:pPr>
            <a:endParaRPr lang="uk-UA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uk-UA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940152" y="2420888"/>
            <a:ext cx="2808312" cy="41044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Природа планети земля.</a:t>
            </a:r>
          </a:p>
          <a:p>
            <a:pPr algn="just">
              <a:buFont typeface="Arial" pitchFamily="34" charset="0"/>
              <a:buChar char="•"/>
            </a:pPr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Осінь</a:t>
            </a:r>
          </a:p>
          <a:p>
            <a:pPr algn="just">
              <a:buFont typeface="Arial" pitchFamily="34" charset="0"/>
              <a:buChar char="•"/>
            </a:pPr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Зима</a:t>
            </a:r>
          </a:p>
          <a:p>
            <a:pPr algn="just">
              <a:buFont typeface="Arial" pitchFamily="34" charset="0"/>
              <a:buChar char="•"/>
            </a:pPr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Весна</a:t>
            </a:r>
          </a:p>
          <a:p>
            <a:pPr algn="just">
              <a:buFont typeface="Arial" pitchFamily="34" charset="0"/>
              <a:buChar char="•"/>
            </a:pPr>
            <a:r>
              <a:rPr lang="uk-UA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Літо</a:t>
            </a:r>
          </a:p>
          <a:p>
            <a:pPr algn="just">
              <a:buFont typeface="Arial" pitchFamily="34" charset="0"/>
              <a:buChar char="•"/>
            </a:pPr>
            <a:r>
              <a:rPr 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Життєдіяльність людини у природному довкіллі.</a:t>
            </a:r>
          </a:p>
          <a:p>
            <a:pPr algn="just"/>
            <a:endParaRPr lang="uk-UA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Всесвіт</a:t>
            </a:r>
          </a:p>
          <a:p>
            <a:pPr algn="just"/>
            <a:endParaRPr lang="uk-UA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uk-UA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131840" y="2636912"/>
            <a:ext cx="2160240" cy="792088"/>
          </a:xfrm>
          <a:prstGeom prst="round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600" b="1" dirty="0" smtClean="0">
              <a:solidFill>
                <a:schemeClr val="tx1"/>
              </a:solidFill>
            </a:endParaRPr>
          </a:p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Друга молодша група. </a:t>
            </a:r>
          </a:p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Середня група.</a:t>
            </a:r>
          </a:p>
          <a:p>
            <a:pPr algn="ctr"/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228184" y="2564904"/>
            <a:ext cx="2232248" cy="792088"/>
          </a:xfrm>
          <a:prstGeom prst="round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Старша група.</a:t>
            </a:r>
          </a:p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Сьомий рік життя</a:t>
            </a:r>
            <a:r>
              <a:rPr lang="uk-UA" sz="1600" b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Documents and Settings\Admin\Рабочий стол\Фото природа\фото природа денисенко\DSC053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0"/>
            <a:ext cx="3995936" cy="26599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2520" y="0"/>
            <a:ext cx="9276520" cy="695739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3968" y="404664"/>
            <a:ext cx="2984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0"/>
            <a:ext cx="871296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Тематичний підрозділ   </a:t>
            </a:r>
          </a:p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 Дитина в сенсорно-пізнавальному просторі ”</a:t>
            </a:r>
            <a:endParaRPr lang="ru-RU" sz="28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179512" y="908720"/>
          <a:ext cx="8712968" cy="2011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74710"/>
                <a:gridCol w="7238258"/>
              </a:tblGrid>
              <a:tr h="1944216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Перша молодша</a:t>
                      </a:r>
                    </a:p>
                    <a:p>
                      <a:pPr algn="ctr"/>
                      <a:r>
                        <a:rPr lang="uk-UA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група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Орієнтування у кольорах.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Орієнтування у формі та величині предметів.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Орієнтування у звуках.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Орієнтування у просторі.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Ознайомлення з множиною.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uk-UA" sz="18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Вчити розрізняти кількість предметів: багато, мало, один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uk-UA" sz="18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два,три…</a:t>
                      </a:r>
                      <a:endParaRPr lang="ru-RU" sz="1800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179512" y="3068960"/>
          <a:ext cx="8784976" cy="3657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86897"/>
                <a:gridCol w="7298079"/>
              </a:tblGrid>
              <a:tr h="3312368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Друга</a:t>
                      </a:r>
                    </a:p>
                    <a:p>
                      <a:pPr algn="ctr"/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молодша</a:t>
                      </a:r>
                    </a:p>
                    <a:p>
                      <a:pPr algn="ctr"/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група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Сенсорні еталони. </a:t>
                      </a:r>
                      <a:r>
                        <a:rPr lang="uk-UA" sz="18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Ознайомити з двома параметрами величини предметів: довжиною, висотою.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Формування уявлень про множину.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Формування уявлень про число. </a:t>
                      </a:r>
                      <a:r>
                        <a:rPr lang="uk-UA" sz="18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Вправляти в утворенні чисел 2 і 3 способом додавання одиниці до попереднього числа.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Орієнтування у просторі.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Орієнтування у часі.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uk-UA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u="sng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 з будівельного матеріалу.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 з деталей конструкторів.</a:t>
                      </a:r>
                      <a:r>
                        <a:rPr lang="uk-UA" sz="1800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i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Ознайомити дітей з деталями конструкторських наборів ( “ </a:t>
                      </a:r>
                      <a:r>
                        <a:rPr lang="en-US" sz="1800" i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LEGO</a:t>
                      </a:r>
                      <a:r>
                        <a:rPr lang="uk-UA" sz="1800" i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  <a:r>
                        <a:rPr lang="en-US" sz="1800" i="1" u="none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i="1" u="none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“</a:t>
                      </a:r>
                      <a:r>
                        <a:rPr lang="en-US" sz="1800" i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LEGO</a:t>
                      </a:r>
                      <a:r>
                        <a:rPr lang="uk-UA" sz="1800" i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i="1" u="none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DUPLO</a:t>
                      </a:r>
                      <a:r>
                        <a:rPr lang="uk-UA" sz="1800" i="1" u="none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”). Заохочувати до експериментування з ними…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 з паперу.</a:t>
                      </a:r>
                      <a:endParaRPr lang="ru-RU" sz="180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2520" y="0"/>
            <a:ext cx="9276520" cy="695739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3968" y="404664"/>
            <a:ext cx="2984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116632"/>
            <a:ext cx="871296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Новизна тематичного підрозділу  </a:t>
            </a:r>
          </a:p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 Дитина в сенсорно-пізнавальному просторі </a:t>
            </a:r>
            <a:r>
              <a:rPr lang="uk-UA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”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179512" y="1268760"/>
          <a:ext cx="8640960" cy="453650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62522"/>
                <a:gridCol w="7178438"/>
              </a:tblGrid>
              <a:tr h="4536504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Середня</a:t>
                      </a:r>
                    </a:p>
                    <a:p>
                      <a:pPr algn="ctr"/>
                      <a:r>
                        <a:rPr lang="uk-UA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група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Сенсорні еталони. </a:t>
                      </a:r>
                      <a:r>
                        <a:rPr lang="uk-UA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Формування уявлень про множину.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Формування уявлень про число. </a:t>
                      </a:r>
                      <a:r>
                        <a:rPr lang="uk-UA" sz="18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Вчити називати числа у межах п’яти в прямому і </a:t>
                      </a:r>
                      <a:r>
                        <a:rPr lang="uk-UA" sz="1800" i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зворотньому</a:t>
                      </a:r>
                      <a:r>
                        <a:rPr lang="uk-UA" sz="18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порядках.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Ознайомлення з величиною предметів.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Ознайомлення з формою предметів.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Орієнтування у просторі.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Орієнтування у часі.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uk-UA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u="sng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 з будівельного матеріалу.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 з деталей конструкторів. 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 з паперу. </a:t>
                      </a:r>
                      <a:r>
                        <a:rPr lang="uk-UA" sz="1800" i="1" u="none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Вчити складати папір за допомогою різноманітних комбінацій (елементи </a:t>
                      </a:r>
                      <a:r>
                        <a:rPr lang="uk-UA" sz="1800" i="1" u="none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орігамі</a:t>
                      </a:r>
                      <a:r>
                        <a:rPr lang="uk-UA" sz="1800" i="1" u="none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).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 з природного матеріалу.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 з викидних матеріалів.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ru-RU" sz="1600" u="non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2520" y="0"/>
            <a:ext cx="9276520" cy="695739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3968" y="404664"/>
            <a:ext cx="2984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116632"/>
            <a:ext cx="871296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Новизна тематичного підрозділу  </a:t>
            </a:r>
          </a:p>
          <a:p>
            <a:pPr algn="ctr"/>
            <a:r>
              <a:rPr lang="uk-UA" sz="2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 Дитина в сенсорно-пізнавальному просторі ”</a:t>
            </a:r>
            <a:endParaRPr lang="ru-RU" sz="24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179512" y="1052736"/>
          <a:ext cx="8712968" cy="551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74710"/>
                <a:gridCol w="7238258"/>
              </a:tblGrid>
              <a:tr h="540060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Старша</a:t>
                      </a:r>
                    </a:p>
                    <a:p>
                      <a:pPr algn="ctr"/>
                      <a:r>
                        <a:rPr lang="uk-UA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група</a:t>
                      </a:r>
                    </a:p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Сенсорні еталони. </a:t>
                      </a:r>
                      <a:r>
                        <a:rPr lang="uk-UA" sz="17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Вправляти у визначенні та встановленні часової послідовності подій, використання слів-означень часових проявів( …раніше,пізніше,зараз,спочатку,тепер,давно,скоро,на</a:t>
                      </a:r>
                      <a:r>
                        <a:rPr lang="uk-UA" sz="1700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світанку, в  сутінках,опівдні,опівночі, надвечір’я…)</a:t>
                      </a:r>
                      <a:r>
                        <a:rPr lang="uk-UA" sz="17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Формування уявлень про множину.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Формування уявлень про число. </a:t>
                      </a:r>
                      <a:r>
                        <a:rPr lang="uk-UA" sz="17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Ознайомити з українськими грошима: монетами,купюрами(1,2,5,25,50 копійок та 1,2,5,10 гривень).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7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7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Додавання і віднімання. …</a:t>
                      </a:r>
                      <a:r>
                        <a:rPr lang="uk-UA" sz="17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складати</a:t>
                      </a:r>
                      <a:r>
                        <a:rPr lang="uk-UA" sz="1700" b="1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задачі та приклади на додавання і віднімання: задачі-драматизації, задачі-ілюстрації, на знаходження суми і остачі.</a:t>
                      </a:r>
                      <a:endParaRPr lang="uk-UA" sz="1700" b="1" i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Ознайомлення з величиною предметів.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Ознайомлення з формою предметів.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Орієнтування у просторі.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Орієнтування у часі.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uk-UA" sz="17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700" u="sng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7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 з будівельного матеріалу.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7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 з деталей конструкторів. 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70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 з паперу і картону</a:t>
                      </a:r>
                      <a:r>
                        <a:rPr lang="uk-UA" sz="1700" i="1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70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 з природного матеріалу.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60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Конструювання з викидних матеріалів.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ru-RU" sz="1600" u="non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2520" y="0"/>
            <a:ext cx="9276520" cy="695739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3968" y="404664"/>
            <a:ext cx="2984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116632"/>
            <a:ext cx="871296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Підрозділ  </a:t>
            </a:r>
          </a:p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 Дитина у світі культури ”</a:t>
            </a:r>
            <a:endParaRPr lang="ru-RU" sz="32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251520" y="1196752"/>
            <a:ext cx="3024336" cy="3024336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Образотворча майстерня</a:t>
            </a:r>
          </a:p>
          <a:p>
            <a:pPr algn="ctr"/>
            <a:endParaRPr lang="uk-UA" sz="24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uk-UA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Малювання.</a:t>
            </a:r>
          </a:p>
          <a:p>
            <a:pPr>
              <a:buFont typeface="Arial" pitchFamily="34" charset="0"/>
              <a:buChar char="•"/>
            </a:pPr>
            <a:r>
              <a:rPr lang="uk-UA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Аплікація.</a:t>
            </a:r>
          </a:p>
          <a:p>
            <a:pPr>
              <a:buFont typeface="Arial" pitchFamily="34" charset="0"/>
              <a:buChar char="•"/>
            </a:pPr>
            <a:r>
              <a:rPr lang="uk-UA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Ліплення.</a:t>
            </a:r>
          </a:p>
          <a:p>
            <a:pPr>
              <a:buFont typeface="Arial" pitchFamily="34" charset="0"/>
              <a:buChar char="•"/>
            </a:pPr>
            <a:endParaRPr lang="uk-UA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971600" y="4725144"/>
            <a:ext cx="3168352" cy="1152128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Театральна мозаїка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5004048" y="4725144"/>
            <a:ext cx="3168352" cy="1152128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Літературна скринька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Блок-схема: знак завершения 13"/>
          <p:cNvSpPr/>
          <p:nvPr/>
        </p:nvSpPr>
        <p:spPr>
          <a:xfrm>
            <a:off x="6191672" y="1124744"/>
            <a:ext cx="2952328" cy="3168352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Музичний калейдоскоп</a:t>
            </a:r>
          </a:p>
          <a:p>
            <a:pPr algn="ctr"/>
            <a:endParaRPr lang="uk-UA" sz="24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uk-UA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Слухання музики.</a:t>
            </a:r>
          </a:p>
          <a:p>
            <a:pPr>
              <a:buFont typeface="Arial" pitchFamily="34" charset="0"/>
              <a:buChar char="•"/>
            </a:pPr>
            <a:r>
              <a:rPr lang="uk-UA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Співи.</a:t>
            </a:r>
          </a:p>
          <a:p>
            <a:pPr>
              <a:buFont typeface="Arial" pitchFamily="34" charset="0"/>
              <a:buChar char="•"/>
            </a:pPr>
            <a:r>
              <a:rPr lang="uk-UA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Музично-ритмічні рухи.</a:t>
            </a:r>
          </a:p>
          <a:p>
            <a:pPr>
              <a:buFont typeface="Arial" pitchFamily="34" charset="0"/>
              <a:buChar char="•"/>
            </a:pPr>
            <a:r>
              <a:rPr lang="uk-UA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 на музичних інструментах.</a:t>
            </a:r>
          </a:p>
          <a:p>
            <a:pPr>
              <a:buFont typeface="Arial" pitchFamily="34" charset="0"/>
              <a:buChar char="•"/>
            </a:pP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644008" y="1268760"/>
            <a:ext cx="1512168" cy="936104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644008" y="1268760"/>
            <a:ext cx="1152128" cy="3240360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3635896" y="1268760"/>
            <a:ext cx="1008112" cy="3096344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3419872" y="1268760"/>
            <a:ext cx="1224136" cy="1008112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6520" cy="695739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6048672"/>
          </a:xfrm>
          <a:extLst/>
        </p:spPr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>
              <a:defRPr/>
            </a:pPr>
            <a:r>
              <a:rPr lang="uk-UA" sz="31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	 </a:t>
            </a:r>
            <a: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                                                 </a:t>
            </a:r>
            <a:b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/>
            </a:r>
            <a:b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/>
            </a:r>
            <a:b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/>
            </a:r>
            <a:b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/>
            </a:r>
            <a:b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/>
            </a:r>
            <a:b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/>
            </a:r>
            <a:b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/>
            </a:r>
            <a:b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/>
            </a:r>
            <a:b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/>
            </a:r>
            <a:b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/>
            </a:r>
            <a:b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r>
              <a:rPr lang="uk-UA" sz="1800" b="1" i="1" dirty="0" smtClean="0">
                <a:ln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         І</a:t>
            </a:r>
            <a:r>
              <a:rPr lang="uk-UA" sz="1800" b="1" i="1" dirty="0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з   вступного слова</a:t>
            </a:r>
            <a:br>
              <a:rPr lang="uk-UA" sz="1800" b="1" i="1" dirty="0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</a:br>
            <a:r>
              <a:rPr lang="uk-UA" sz="1800" b="1" i="1" dirty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 </a:t>
            </a:r>
            <a:r>
              <a:rPr lang="uk-UA" sz="1800" b="1" i="1" dirty="0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                                                   </a:t>
            </a:r>
            <a:br>
              <a:rPr lang="uk-UA" sz="1800" b="1" i="1" dirty="0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</a:br>
            <a:r>
              <a:rPr lang="uk-UA" sz="1800" b="1" i="1" dirty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 </a:t>
            </a:r>
            <a:r>
              <a:rPr lang="uk-UA" sz="1800" b="1" i="1" dirty="0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                      В.О.</a:t>
            </a:r>
            <a:r>
              <a:rPr lang="uk-UA" sz="1800" b="1" i="1" dirty="0" err="1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Огнев</a:t>
            </a:r>
            <a:r>
              <a:rPr lang="uk-UA" sz="1800" b="1" i="1" dirty="0" err="1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Times New Roman"/>
              </a:rPr>
              <a:t>'юк</a:t>
            </a:r>
            <a:r>
              <a:rPr lang="uk-UA" sz="1800" b="1" i="1" dirty="0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Times New Roman"/>
              </a:rPr>
              <a:t>,  ректор Київського  університету  </a:t>
            </a:r>
            <a:br>
              <a:rPr lang="uk-UA" sz="1800" b="1" i="1" dirty="0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Times New Roman"/>
              </a:rPr>
            </a:br>
            <a:r>
              <a:rPr lang="uk-UA" sz="1800" b="1" i="1" dirty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Times New Roman"/>
              </a:rPr>
              <a:t> </a:t>
            </a:r>
            <a:r>
              <a:rPr lang="uk-UA" sz="1800" b="1" i="1" dirty="0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Times New Roman"/>
              </a:rPr>
              <a:t>                       імені  Бориса  Грінченка,                                                                                                  </a:t>
            </a:r>
            <a:br>
              <a:rPr lang="uk-UA" sz="1800" b="1" i="1" dirty="0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Times New Roman"/>
              </a:rPr>
            </a:br>
            <a:r>
              <a:rPr lang="uk-UA" sz="1800" b="1" i="1" dirty="0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Times New Roman"/>
              </a:rPr>
              <a:t>                       доктор  філософських  наук,  професор,  </a:t>
            </a:r>
            <a:br>
              <a:rPr lang="uk-UA" sz="1800" b="1" i="1" dirty="0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Times New Roman"/>
              </a:rPr>
            </a:br>
            <a:r>
              <a:rPr lang="uk-UA" sz="1800" b="1" i="1" dirty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Times New Roman"/>
              </a:rPr>
              <a:t> </a:t>
            </a:r>
            <a:r>
              <a:rPr lang="uk-UA" sz="1800" b="1" i="1" dirty="0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Times New Roman"/>
              </a:rPr>
              <a:t>                       академік Національної  академії  педагогічних                                </a:t>
            </a:r>
            <a:br>
              <a:rPr lang="uk-UA" sz="1800" b="1" i="1" dirty="0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Times New Roman"/>
              </a:rPr>
            </a:br>
            <a:r>
              <a:rPr lang="uk-UA" sz="1800" b="1" i="1" dirty="0" smtClean="0">
                <a:ln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Times New Roman"/>
              </a:rPr>
              <a:t>                        наук  України    </a:t>
            </a:r>
            <a:r>
              <a:rPr lang="uk-UA" sz="1800" i="1" dirty="0" smtClean="0">
                <a:ln>
                  <a:noFill/>
                  <a:prstDash val="solid"/>
                </a:ln>
                <a:solidFill>
                  <a:srgbClr val="FFFF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Times New Roman"/>
              </a:rPr>
              <a:t>           </a:t>
            </a:r>
            <a:endParaRPr lang="ru-RU" sz="1800" i="1" dirty="0">
              <a:ln>
                <a:noFill/>
                <a:prstDash val="solid"/>
              </a:ln>
              <a:solidFill>
                <a:srgbClr val="FFFF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828600" y="0"/>
            <a:ext cx="6228183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uk-UA" sz="3200" b="1" i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uk-UA" sz="32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Дошкільний </a:t>
            </a:r>
          </a:p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вік є фундаментом, </a:t>
            </a:r>
          </a:p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якому постає </a:t>
            </a:r>
          </a:p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увесь життєвий </a:t>
            </a:r>
          </a:p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шлях людини</a:t>
            </a:r>
            <a:r>
              <a:rPr lang="en-US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uk-UA" sz="3200" b="1" i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32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uk-UA" sz="3200" b="1" i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uk-UA" sz="3200" b="1" i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8433" name="Picture 1" descr="C:\Documents and Settings\Admin\Рабочий стол\Фото природа\фото природа денисенко\DSC052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4804" y="620688"/>
            <a:ext cx="4759684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2520" y="0"/>
            <a:ext cx="9276520" cy="695739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3968" y="404664"/>
            <a:ext cx="2984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116632"/>
            <a:ext cx="871296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Новизна тематичного підрозділу  </a:t>
            </a:r>
          </a:p>
          <a:p>
            <a:pPr algn="ctr"/>
            <a:r>
              <a:rPr lang="uk-UA" sz="2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 Дитина у </a:t>
            </a:r>
            <a:r>
              <a:rPr lang="uk-UA" sz="2400" b="1" i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свті</a:t>
            </a:r>
            <a:r>
              <a:rPr lang="uk-UA" sz="2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культури”</a:t>
            </a:r>
            <a:endParaRPr lang="ru-RU" sz="24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179512" y="1268761"/>
          <a:ext cx="8640960" cy="482543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215102"/>
                <a:gridCol w="4425858"/>
              </a:tblGrid>
              <a:tr h="545216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Перша молодша група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uk-UA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Друга молодша група </a:t>
                      </a:r>
                      <a:endParaRPr lang="ru-RU" sz="1600" u="non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340215">
                <a:tc>
                  <a:txBody>
                    <a:bodyPr/>
                    <a:lstStyle/>
                    <a:p>
                      <a:pPr algn="just"/>
                      <a:r>
                        <a:rPr lang="uk-UA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Малювання </a:t>
                      </a:r>
                    </a:p>
                    <a:p>
                      <a:pPr algn="l"/>
                      <a:r>
                        <a:rPr lang="uk-UA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Учити</a:t>
                      </a:r>
                      <a:r>
                        <a:rPr lang="uk-UA" sz="1600" b="1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 користуватися образотворчими засобами: кольоровою крейдою, м’якими олівцями…</a:t>
                      </a:r>
                      <a:endParaRPr lang="ru-RU" sz="16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</a:t>
                      </a:r>
                      <a:r>
                        <a:rPr lang="uk-UA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Малювання </a:t>
                      </a:r>
                    </a:p>
                    <a:p>
                      <a:pPr algn="l"/>
                      <a:r>
                        <a:rPr lang="uk-UA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Використовувати</a:t>
                      </a:r>
                      <a:r>
                        <a:rPr lang="uk-UA" sz="1600" b="1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нетрадиційні техніки малювання(…крихітними повітряними кульками).</a:t>
                      </a:r>
                      <a:endParaRPr lang="ru-RU" sz="1600" b="1" i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endParaRPr lang="ru-RU" sz="1600" u="non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979701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ru-RU" sz="1600" u="non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979701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ru-RU" sz="1600" u="non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979701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ru-RU" sz="1600" u="non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3131840" y="1628800"/>
            <a:ext cx="3096344" cy="216024"/>
          </a:xfrm>
          <a:prstGeom prst="roundRect">
            <a:avLst/>
          </a:prstGeom>
          <a:solidFill>
            <a:srgbClr val="00B050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Образотворча майстерня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59832" y="2924944"/>
            <a:ext cx="3096344" cy="216024"/>
          </a:xfrm>
          <a:prstGeom prst="roundRect">
            <a:avLst/>
          </a:prstGeom>
          <a:solidFill>
            <a:srgbClr val="00B050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Музичний калейдоскоп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3140968"/>
            <a:ext cx="41345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Вчити дітей одночасно виконувати рухи</a:t>
            </a:r>
          </a:p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рук та ніг(плескання в долоні та тупання </a:t>
            </a:r>
          </a:p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ногою)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27984" y="3212976"/>
            <a:ext cx="4968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Вчити дітей розрізняти звуки за висотою в</a:t>
            </a:r>
          </a:p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межах октави… 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059832" y="3861048"/>
            <a:ext cx="3096344" cy="216024"/>
          </a:xfrm>
          <a:prstGeom prst="roundRect">
            <a:avLst/>
          </a:prstGeom>
          <a:solidFill>
            <a:srgbClr val="00B050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Театральна мозаїка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179512" y="4077072"/>
            <a:ext cx="42936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Ознайомити дітей з можливостями </a:t>
            </a:r>
          </a:p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театралізації літературних творів шляхом </a:t>
            </a:r>
          </a:p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розігрування їх змісту за ролями…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99992" y="4149080"/>
            <a:ext cx="45569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Залучати до створення нескладних елементів </a:t>
            </a:r>
          </a:p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декорації та іншого театрального реквізиту… 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987824" y="5013176"/>
            <a:ext cx="3096344" cy="216024"/>
          </a:xfrm>
          <a:prstGeom prst="roundRect">
            <a:avLst/>
          </a:prstGeom>
          <a:solidFill>
            <a:srgbClr val="00B050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Літературна скринька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4572000" y="5301208"/>
            <a:ext cx="40965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Ознайомити дітей з будовою книжки</a:t>
            </a:r>
          </a:p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(обкладинка, сторінки, текст,малюнки… 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9512" y="5445224"/>
            <a:ext cx="40813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Читати дітям вірші українських авторів </a:t>
            </a:r>
          </a:p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Г.Бойко,П.Воронько, Н.Забіла… 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2520" y="0"/>
            <a:ext cx="9276520" cy="695739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3968" y="404664"/>
            <a:ext cx="2984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116632"/>
            <a:ext cx="871296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Новизна тематичного підрозділу  </a:t>
            </a:r>
          </a:p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 Дитина у </a:t>
            </a:r>
            <a:r>
              <a:rPr lang="uk-UA" sz="2800" b="1" i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свті</a:t>
            </a:r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культури”</a:t>
            </a:r>
            <a:endParaRPr lang="ru-RU" sz="28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179512" y="1268761"/>
          <a:ext cx="8640960" cy="48245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215102"/>
                <a:gridCol w="4425858"/>
              </a:tblGrid>
              <a:tr h="545216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Середня група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uk-UA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Старша група </a:t>
                      </a:r>
                      <a:endParaRPr lang="ru-RU" sz="1600" u="non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340215">
                <a:tc>
                  <a:txBody>
                    <a:bodyPr/>
                    <a:lstStyle/>
                    <a:p>
                      <a:pPr algn="just"/>
                      <a:r>
                        <a:rPr lang="uk-UA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Ліплення</a:t>
                      </a:r>
                    </a:p>
                    <a:p>
                      <a:pPr algn="l"/>
                      <a:r>
                        <a:rPr lang="uk-UA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Учити</a:t>
                      </a:r>
                      <a:r>
                        <a:rPr lang="uk-UA" sz="1600" b="1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новим прийомам: загострення</a:t>
                      </a:r>
                      <a:r>
                        <a:rPr lang="uk-UA" sz="1600" b="1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та заокруглення країв, згинання країв сплющеної форми</a:t>
                      </a:r>
                      <a:r>
                        <a:rPr lang="uk-UA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sz="16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</a:t>
                      </a:r>
                      <a:r>
                        <a:rPr lang="uk-UA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Малювання </a:t>
                      </a:r>
                    </a:p>
                    <a:p>
                      <a:pPr algn="l"/>
                      <a:r>
                        <a:rPr lang="uk-UA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Вчити малюванню</a:t>
                      </a:r>
                      <a:r>
                        <a:rPr lang="uk-UA" sz="1600" b="1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 натури ( на планері), за</a:t>
                      </a:r>
                    </a:p>
                    <a:p>
                      <a:pPr algn="l"/>
                      <a:r>
                        <a:rPr lang="uk-UA" sz="1600" b="1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уявою.</a:t>
                      </a:r>
                      <a:endParaRPr lang="ru-RU" sz="1600" b="1" i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endParaRPr lang="ru-RU" sz="1600" u="non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979701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ru-RU" sz="1600" u="non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979701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ru-RU" sz="1600" u="non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979701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ru-RU" sz="1600" u="non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3131840" y="1628800"/>
            <a:ext cx="3096344" cy="216024"/>
          </a:xfrm>
          <a:prstGeom prst="roundRect">
            <a:avLst/>
          </a:prstGeom>
          <a:solidFill>
            <a:srgbClr val="00B050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Образотворча майстерня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59832" y="2924944"/>
            <a:ext cx="3096344" cy="216024"/>
          </a:xfrm>
          <a:prstGeom prst="roundRect">
            <a:avLst/>
          </a:prstGeom>
          <a:solidFill>
            <a:srgbClr val="00B050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Музичний калейдоскоп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51520" y="3140968"/>
            <a:ext cx="38469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Розширювати навички виразних рухів: </a:t>
            </a:r>
          </a:p>
          <a:p>
            <a:r>
              <a:rPr lang="uk-UA" sz="1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“пружинка”</a:t>
            </a:r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рух у парах та по одному, </a:t>
            </a:r>
          </a:p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прямий галоп.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99992" y="3140968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Вчити дітей виконувати прості мелодії на металофоні, дотримуючись загальної динаміки та темпу… 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059832" y="4077072"/>
            <a:ext cx="3096344" cy="216024"/>
          </a:xfrm>
          <a:prstGeom prst="roundRect">
            <a:avLst/>
          </a:prstGeom>
          <a:solidFill>
            <a:srgbClr val="00B050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Театральна мозаїка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251520" y="4293096"/>
            <a:ext cx="3918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Залучати дітей до пізнання мистецтва</a:t>
            </a:r>
          </a:p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ляльководіння…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87047" y="4365104"/>
            <a:ext cx="43804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Влаштовувати зустрічі із митцями театру. </a:t>
            </a:r>
          </a:p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Заохочувати до аналізу змісту вистави… 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131840" y="5085184"/>
            <a:ext cx="3096344" cy="216024"/>
          </a:xfrm>
          <a:prstGeom prst="roundRect">
            <a:avLst/>
          </a:prstGeom>
          <a:solidFill>
            <a:srgbClr val="00B050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Літературна скринька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4572000" y="5301208"/>
            <a:ext cx="38521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Вчити висловлювати своє ставлення</a:t>
            </a:r>
          </a:p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до героїв художніх творів, мотивувати</a:t>
            </a:r>
          </a:p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моральні оцінки… 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9512" y="5229200"/>
            <a:ext cx="41308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Вчити запам’ятовувати повну назву та</a:t>
            </a:r>
          </a:p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автора твору…Помічати особливості </a:t>
            </a:r>
          </a:p>
          <a:p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побудови розповіді( зачин,повтор,кінцівка) 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6520" cy="695739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3968" y="404664"/>
            <a:ext cx="2984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764704"/>
            <a:ext cx="439248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Підрозділ  </a:t>
            </a:r>
          </a:p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 Діти з особливими </a:t>
            </a:r>
          </a:p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освітніми потребами ”</a:t>
            </a:r>
            <a:endParaRPr lang="ru-RU" sz="28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с одним вырезанным углом 15"/>
          <p:cNvSpPr/>
          <p:nvPr/>
        </p:nvSpPr>
        <p:spPr>
          <a:xfrm>
            <a:off x="1691680" y="3429000"/>
            <a:ext cx="6912768" cy="792088"/>
          </a:xfrm>
          <a:prstGeom prst="snip1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Освітні завдання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с одним вырезанным углом 16"/>
          <p:cNvSpPr/>
          <p:nvPr/>
        </p:nvSpPr>
        <p:spPr>
          <a:xfrm>
            <a:off x="1043608" y="4509120"/>
            <a:ext cx="6912768" cy="792088"/>
          </a:xfrm>
          <a:prstGeom prst="snip1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Зміст педагогічної роботи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с одним вырезанным углом 17"/>
          <p:cNvSpPr/>
          <p:nvPr/>
        </p:nvSpPr>
        <p:spPr>
          <a:xfrm>
            <a:off x="539552" y="5445224"/>
            <a:ext cx="6912768" cy="792088"/>
          </a:xfrm>
          <a:prstGeom prst="snip1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родинному колі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diagnoz.net.ua/uploads/posts/2014-06/scho-take-hvoroba-dauna_49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76672"/>
            <a:ext cx="4147252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0" name="Соединительная линия уступом 19"/>
          <p:cNvCxnSpPr/>
          <p:nvPr/>
        </p:nvCxnSpPr>
        <p:spPr>
          <a:xfrm rot="16200000" flipH="1">
            <a:off x="431540" y="3248980"/>
            <a:ext cx="2016224" cy="72008"/>
          </a:xfrm>
          <a:prstGeom prst="bentConnector3">
            <a:avLst>
              <a:gd name="adj1" fmla="val 50000"/>
            </a:avLst>
          </a:prstGeom>
          <a:ln w="381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Соединительная линия уступом 27"/>
          <p:cNvCxnSpPr/>
          <p:nvPr/>
        </p:nvCxnSpPr>
        <p:spPr>
          <a:xfrm rot="16200000" flipH="1">
            <a:off x="1547664" y="2780928"/>
            <a:ext cx="1080120" cy="72008"/>
          </a:xfrm>
          <a:prstGeom prst="bentConnector3">
            <a:avLst>
              <a:gd name="adj1" fmla="val 50000"/>
            </a:avLst>
          </a:prstGeom>
          <a:ln w="381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/>
          <p:nvPr/>
        </p:nvCxnSpPr>
        <p:spPr>
          <a:xfrm rot="16200000" flipH="1">
            <a:off x="-684584" y="3645024"/>
            <a:ext cx="2880320" cy="144016"/>
          </a:xfrm>
          <a:prstGeom prst="bentConnector3">
            <a:avLst>
              <a:gd name="adj1" fmla="val 50000"/>
            </a:avLst>
          </a:prstGeom>
          <a:ln w="381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6520" cy="695739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3968" y="404664"/>
            <a:ext cx="2984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260648"/>
            <a:ext cx="87129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Варіативна частина БКДО</a:t>
            </a:r>
            <a:endParaRPr lang="ru-RU" sz="36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с двумя вырезанными соседними углами 11"/>
          <p:cNvSpPr/>
          <p:nvPr/>
        </p:nvSpPr>
        <p:spPr>
          <a:xfrm>
            <a:off x="251520" y="2924944"/>
            <a:ext cx="3600400" cy="648072"/>
          </a:xfrm>
          <a:prstGeom prst="snip2Same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Подорожуємо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світ англійської мови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с двумя вырезанными соседними углами 12"/>
          <p:cNvSpPr/>
          <p:nvPr/>
        </p:nvSpPr>
        <p:spPr>
          <a:xfrm>
            <a:off x="395536" y="5805264"/>
            <a:ext cx="3600400" cy="648072"/>
          </a:xfrm>
          <a:prstGeom prst="snip2Same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Комп’ютерна грамота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вырезанными соседними углами 13"/>
          <p:cNvSpPr/>
          <p:nvPr/>
        </p:nvSpPr>
        <p:spPr>
          <a:xfrm>
            <a:off x="5508104" y="5805264"/>
            <a:ext cx="3456384" cy="648072"/>
          </a:xfrm>
          <a:prstGeom prst="snip2Same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Шахи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вырезанными соседними углами 18"/>
          <p:cNvSpPr/>
          <p:nvPr/>
        </p:nvSpPr>
        <p:spPr>
          <a:xfrm>
            <a:off x="5436096" y="2996952"/>
            <a:ext cx="3456384" cy="720080"/>
          </a:xfrm>
          <a:prstGeom prst="snip2Same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Хореографія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D:\фото\сайт 16 фото\фото 8 березня 2016рік\для сайта\8 марта 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845318"/>
            <a:ext cx="3096344" cy="2322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D:\фото\12-13\DSC021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717032"/>
            <a:ext cx="396844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://knowledge.lviv.ua/wp-content/media/shah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3794225"/>
            <a:ext cx="3096344" cy="2155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Результат пошуку зображень за запитом &quot;діти  і англійська&quot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836712"/>
            <a:ext cx="3312369" cy="2204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6520" cy="69573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  <a:extLst/>
        </p:spPr>
        <p:txBody>
          <a:bodyPr>
            <a:noAutofit/>
          </a:bodyPr>
          <a:lstStyle/>
          <a:p>
            <a:pPr>
              <a:defRPr/>
            </a:pPr>
            <a:r>
              <a:rPr lang="uk-UA" sz="5400" b="1" i="1" dirty="0" smtClean="0">
                <a:ln>
                  <a:solidFill>
                    <a:srgbClr val="FFC000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     </a:t>
            </a:r>
            <a:endParaRPr lang="ru-RU" sz="5400" b="1" i="1" dirty="0">
              <a:ln>
                <a:solidFill>
                  <a:srgbClr val="FFC000"/>
                </a:solidFill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8640"/>
            <a:ext cx="2809610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мка 5"/>
          <p:cNvSpPr/>
          <p:nvPr/>
        </p:nvSpPr>
        <p:spPr>
          <a:xfrm>
            <a:off x="4716016" y="2780928"/>
            <a:ext cx="4248472" cy="936104"/>
          </a:xfrm>
          <a:prstGeom prst="frame">
            <a:avLst/>
          </a:prstGeom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0072" y="2996952"/>
            <a:ext cx="34299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ДИТИНА-РОДИНА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3275856" y="4077072"/>
            <a:ext cx="4644008" cy="936104"/>
          </a:xfrm>
          <a:prstGeom prst="frame">
            <a:avLst/>
          </a:prstGeom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539552" y="5301208"/>
            <a:ext cx="3960440" cy="936104"/>
          </a:xfrm>
          <a:prstGeom prst="frame">
            <a:avLst/>
          </a:prstGeom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19872" y="4293096"/>
            <a:ext cx="43474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ДИТИНА-ВИХОВАТЕЛЬ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3608" y="5517232"/>
            <a:ext cx="27911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ДИТИНА-ДІТИ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55976" y="404664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Методичні </a:t>
            </a:r>
          </a:p>
          <a:p>
            <a:pPr algn="ctr"/>
            <a:r>
              <a:rPr lang="uk-UA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рекомендації  до  </a:t>
            </a:r>
          </a:p>
          <a:p>
            <a:pPr algn="ctr"/>
            <a:r>
              <a:rPr lang="uk-UA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Освітньої програми </a:t>
            </a:r>
          </a:p>
          <a:p>
            <a:pPr algn="ctr"/>
            <a:r>
              <a:rPr lang="uk-UA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для дітей від 2 до 7 років</a:t>
            </a:r>
          </a:p>
          <a:p>
            <a:pPr algn="ctr"/>
            <a:r>
              <a:rPr lang="uk-UA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«ДИТИНА»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6520" cy="69573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  <a:extLst/>
        </p:spPr>
        <p:txBody>
          <a:bodyPr>
            <a:noAutofit/>
          </a:bodyPr>
          <a:lstStyle/>
          <a:p>
            <a:pPr>
              <a:defRPr/>
            </a:pPr>
            <a:r>
              <a:rPr lang="uk-UA" sz="5400" b="1" i="1" dirty="0" smtClean="0">
                <a:ln>
                  <a:solidFill>
                    <a:srgbClr val="FFC000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     </a:t>
            </a:r>
            <a:endParaRPr lang="ru-RU" sz="5400" b="1" i="1" dirty="0">
              <a:ln>
                <a:solidFill>
                  <a:srgbClr val="FFC000"/>
                </a:solidFill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581128"/>
            <a:ext cx="910743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 всім  нам </a:t>
            </a:r>
            <a:br>
              <a:rPr lang="uk-UA" sz="5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uk-UA" sz="5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бажаємо  успіхів!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3" name="Picture 1" descr="C:\Documents and Settings\Admin\Рабочий стол\imag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10000"/>
          </a:blip>
          <a:srcRect l="-5696" r="-5696" b="5203"/>
          <a:stretch>
            <a:fillRect/>
          </a:stretch>
        </p:blipFill>
        <p:spPr bwMode="auto">
          <a:xfrm>
            <a:off x="-252536" y="0"/>
            <a:ext cx="9937104" cy="4743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6520" cy="69573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900783"/>
          </a:xfrm>
          <a:extLst/>
        </p:spPr>
        <p:txBody>
          <a:bodyPr>
            <a:noAutofit/>
          </a:bodyPr>
          <a:lstStyle/>
          <a:p>
            <a:pPr>
              <a:defRPr/>
            </a:pPr>
            <a:r>
              <a:rPr lang="uk-UA" sz="4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Знайомтеся!</a:t>
            </a:r>
            <a:endParaRPr lang="ru-RU" sz="48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53136"/>
          </a:xfrm>
          <a:extLst/>
        </p:spPr>
        <p:txBody>
          <a:bodyPr>
            <a:normAutofit/>
          </a:bodyPr>
          <a:lstStyle/>
          <a:p>
            <a:pPr marL="137160" indent="0">
              <a:buFont typeface="Arial" charset="0"/>
              <a:buNone/>
              <a:defRPr/>
            </a:pPr>
            <a:r>
              <a:rPr lang="en-US" b="1" dirty="0" smtClean="0">
                <a:solidFill>
                  <a:srgbClr val="002060"/>
                </a:solidFill>
              </a:rPr>
              <a:t> </a:t>
            </a:r>
            <a:endParaRPr lang="uk-UA" b="1" dirty="0">
              <a:solidFill>
                <a:srgbClr val="002060"/>
              </a:solidFill>
            </a:endParaRPr>
          </a:p>
          <a:p>
            <a:pPr marL="137160" indent="0">
              <a:buFont typeface="Arial" charset="0"/>
              <a:buNone/>
              <a:defRPr/>
            </a:pPr>
            <a:endParaRPr lang="uk-UA" b="1" dirty="0" smtClean="0">
              <a:solidFill>
                <a:srgbClr val="002060"/>
              </a:solidFill>
            </a:endParaRPr>
          </a:p>
          <a:p>
            <a:pPr marL="137160" indent="0">
              <a:buFont typeface="Arial" charset="0"/>
              <a:buNone/>
              <a:defRPr/>
            </a:pPr>
            <a:endParaRPr lang="uk-UA" b="1" dirty="0" smtClean="0">
              <a:solidFill>
                <a:srgbClr val="002060"/>
              </a:solidFill>
            </a:endParaRPr>
          </a:p>
          <a:p>
            <a:pPr marL="137160" indent="0" algn="ctr">
              <a:buFont typeface="Arial" charset="0"/>
              <a:buNone/>
              <a:defRPr/>
            </a:pPr>
            <a:r>
              <a:rPr lang="uk-UA" sz="3000" b="1" i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ru-RU" sz="3000" b="1" i="1" dirty="0">
              <a:solidFill>
                <a:schemeClr val="accent6">
                  <a:lumMod val="75000"/>
                </a:schemeClr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8437" name="AutoShape 2" descr="http://www.dk-books.com/upload/iblock/a78/a78169230161ec11e15eee3f342bd2b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1484784"/>
            <a:ext cx="4842825" cy="4585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137160" indent="0" algn="ctr">
              <a:buFont typeface="Arial" charset="0"/>
              <a:buNone/>
              <a:defRPr/>
            </a:pPr>
            <a:endParaRPr lang="uk-UA" sz="2400" b="1" i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37160" indent="0" algn="ctr">
              <a:buFont typeface="Arial" charset="0"/>
              <a:buNone/>
              <a:defRPr/>
            </a:pPr>
            <a:endParaRPr lang="uk-UA" sz="24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37160" indent="0" algn="ctr">
              <a:buFont typeface="Arial" charset="0"/>
              <a:buNone/>
              <a:defRPr/>
            </a:pPr>
            <a:endParaRPr lang="uk-UA" sz="2400" b="1" i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37160" indent="0" algn="ctr">
              <a:buFont typeface="Arial" charset="0"/>
              <a:buNone/>
              <a:defRPr/>
            </a:pPr>
            <a:endParaRPr lang="uk-UA" sz="24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37160" indent="0" algn="ctr">
              <a:buFont typeface="Arial" charset="0"/>
              <a:buNone/>
              <a:defRPr/>
            </a:pPr>
            <a:endParaRPr lang="uk-UA" sz="2400" b="1" i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37160" indent="0" algn="ctr">
              <a:buFont typeface="Arial" charset="0"/>
              <a:buNone/>
              <a:defRPr/>
            </a:pPr>
            <a:endParaRPr lang="uk-UA" sz="24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37160" indent="0" algn="ctr">
              <a:buFont typeface="Arial" charset="0"/>
              <a:buNone/>
              <a:defRPr/>
            </a:pPr>
            <a:endParaRPr lang="uk-UA" sz="2400" b="1" i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37160" indent="0" algn="ctr">
              <a:buFont typeface="Arial" charset="0"/>
              <a:buNone/>
              <a:defRPr/>
            </a:pPr>
            <a:endParaRPr lang="uk-UA" sz="24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37160" indent="0" algn="ctr">
              <a:buFont typeface="Arial" charset="0"/>
              <a:buNone/>
              <a:defRPr/>
            </a:pPr>
            <a:r>
              <a:rPr lang="uk-UA" sz="20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«ДИТИНА</a:t>
            </a:r>
            <a:r>
              <a:rPr lang="uk-UA" sz="2000" b="1" i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137160" indent="0" algn="ctr">
              <a:buFont typeface="Arial" charset="0"/>
              <a:buNone/>
              <a:defRPr/>
            </a:pPr>
            <a:r>
              <a:rPr lang="uk-UA" sz="20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Освітня програма</a:t>
            </a:r>
          </a:p>
          <a:p>
            <a:pPr marL="137160" indent="0" algn="ctr">
              <a:buFont typeface="Arial" charset="0"/>
              <a:buNone/>
              <a:defRPr/>
            </a:pPr>
            <a:r>
              <a:rPr lang="uk-UA" sz="20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для дітей </a:t>
            </a:r>
          </a:p>
          <a:p>
            <a:pPr marL="137160" indent="0" algn="ctr">
              <a:buFont typeface="Arial" charset="0"/>
              <a:buNone/>
              <a:defRPr/>
            </a:pPr>
            <a:r>
              <a:rPr lang="uk-UA" sz="20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i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від </a:t>
            </a:r>
            <a:r>
              <a:rPr lang="uk-UA" sz="20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 до 7 років</a:t>
            </a:r>
          </a:p>
          <a:p>
            <a:pPr marL="137160" indent="0" algn="ctr">
              <a:buFont typeface="Arial" charset="0"/>
              <a:buNone/>
              <a:defRPr/>
            </a:pPr>
            <a:r>
              <a:rPr lang="uk-UA" sz="2000" b="1" i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Оновлене видання,  2016 рік</a:t>
            </a:r>
            <a:endParaRPr lang="ru-RU" sz="20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12585" y="1628800"/>
            <a:ext cx="4231415" cy="4585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uk-UA" sz="2400" b="1" i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uk-UA" sz="24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uk-UA" sz="2400" b="1" i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uk-UA" sz="24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uk-UA" sz="2400" b="1" i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uk-UA" sz="24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uk-UA" sz="2400" b="1" i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sz="24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uk-UA" sz="20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Методичні </a:t>
            </a:r>
          </a:p>
          <a:p>
            <a:pPr algn="ctr"/>
            <a:r>
              <a:rPr lang="uk-UA" sz="20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рекомендації  до  </a:t>
            </a:r>
          </a:p>
          <a:p>
            <a:pPr algn="ctr"/>
            <a:r>
              <a:rPr lang="uk-UA" sz="20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Освітньої програми </a:t>
            </a:r>
          </a:p>
          <a:p>
            <a:pPr algn="ctr"/>
            <a:r>
              <a:rPr lang="uk-UA" sz="20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для дітей від 2 до 7 років</a:t>
            </a:r>
          </a:p>
          <a:p>
            <a:pPr algn="ctr"/>
            <a:r>
              <a:rPr lang="uk-UA" sz="20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«ДИТИНА»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L:\IMG_20160621_1654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738193"/>
            <a:ext cx="2736304" cy="3743669"/>
          </a:xfrm>
          <a:prstGeom prst="rect">
            <a:avLst/>
          </a:prstGeom>
          <a:noFill/>
          <a:ln w="38100">
            <a:solidFill>
              <a:srgbClr val="CCFF99"/>
            </a:solidFill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19" y="764704"/>
            <a:ext cx="2756599" cy="3744416"/>
          </a:xfrm>
          <a:prstGeom prst="rect">
            <a:avLst/>
          </a:prstGeom>
          <a:noFill/>
          <a:ln w="38100">
            <a:solidFill>
              <a:srgbClr val="CCFF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pedsovet.su/_ld/458/490511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2520" y="0"/>
            <a:ext cx="9276520" cy="695739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11560" y="116632"/>
            <a:ext cx="799288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Виступ Наталії Гавриш </a:t>
            </a:r>
          </a:p>
          <a:p>
            <a:pPr algn="ctr"/>
            <a:r>
              <a:rPr lang="uk-UA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щодо впровадження оновленої </a:t>
            </a:r>
            <a:r>
              <a:rPr lang="en-U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Освітньої програми для дітей від</a:t>
            </a:r>
            <a:endParaRPr lang="en-US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2 до 7 років “ДИТИНА”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Гавриш Н.В. про програму Дитина-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187624" y="1124744"/>
            <a:ext cx="6840760" cy="54726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3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6520" cy="69573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08720"/>
          </a:xfrm>
          <a:extLst/>
        </p:spPr>
        <p:txBody>
          <a:bodyPr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>
              <a:defRPr/>
            </a:pPr>
            <a:r>
              <a:rPr lang="uk-UA" sz="2400" b="1" i="1" dirty="0" smtClean="0">
                <a:ln>
                  <a:solidFill>
                    <a:srgbClr val="FFC0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endParaRPr lang="ru-RU" sz="2400" b="1" i="1" dirty="0">
              <a:ln>
                <a:solidFill>
                  <a:srgbClr val="FFC000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468313" y="1412777"/>
            <a:ext cx="8208143" cy="4741962"/>
          </a:xfrm>
        </p:spPr>
        <p:txBody>
          <a:bodyPr/>
          <a:lstStyle/>
          <a:p>
            <a:endParaRPr lang="uk-UA" dirty="0" smtClean="0"/>
          </a:p>
          <a:p>
            <a:endParaRPr lang="ru-RU" dirty="0" smtClean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07704" y="548680"/>
            <a:ext cx="5328592" cy="36036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Пояснювальна  записка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2699792" y="1052736"/>
            <a:ext cx="3671888" cy="520700"/>
          </a:xfrm>
          <a:prstGeom prst="bevel">
            <a:avLst/>
          </a:prstGeom>
          <a:gradFill>
            <a:gsLst>
              <a:gs pos="0">
                <a:srgbClr val="CCFF99"/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  <a:ln>
            <a:solidFill>
              <a:srgbClr val="FFC00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І Розділ</a:t>
            </a:r>
            <a:r>
              <a:rPr lang="uk-UA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Сім'я  </a:t>
            </a:r>
            <a:r>
              <a:rPr lang="uk-UA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і  дитячий  садок</a:t>
            </a:r>
            <a:endParaRPr lang="ru-RU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агетная рамка 6"/>
          <p:cNvSpPr/>
          <p:nvPr/>
        </p:nvSpPr>
        <p:spPr>
          <a:xfrm rot="16200000">
            <a:off x="2171800" y="2156792"/>
            <a:ext cx="1920354" cy="1872482"/>
          </a:xfrm>
          <a:prstGeom prst="bevel">
            <a:avLst/>
          </a:prstGeom>
          <a:solidFill>
            <a:srgbClr val="CCFF99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ІІІ  </a:t>
            </a:r>
            <a:r>
              <a:rPr lang="uk-UA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Розділ. 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Друга молодша група </a:t>
            </a:r>
            <a:r>
              <a:rPr lang="uk-UA" b="1" dirty="0" err="1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“Малята”</a:t>
            </a:r>
            <a:endParaRPr lang="ru-RU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агетная рамка 8"/>
          <p:cNvSpPr/>
          <p:nvPr/>
        </p:nvSpPr>
        <p:spPr>
          <a:xfrm rot="16200000">
            <a:off x="3959932" y="2384884"/>
            <a:ext cx="1944216" cy="1440160"/>
          </a:xfrm>
          <a:prstGeom prst="bevel">
            <a:avLst/>
          </a:prstGeom>
          <a:solidFill>
            <a:srgbClr val="CCFF99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Розділ. 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Середня група </a:t>
            </a:r>
            <a:r>
              <a:rPr lang="uk-UA" b="1" dirty="0" err="1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“Чомусики”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агетная рамка 9"/>
          <p:cNvSpPr/>
          <p:nvPr/>
        </p:nvSpPr>
        <p:spPr>
          <a:xfrm rot="16200000">
            <a:off x="5580112" y="2276872"/>
            <a:ext cx="1944216" cy="1656184"/>
          </a:xfrm>
          <a:prstGeom prst="bevel">
            <a:avLst/>
          </a:prstGeom>
          <a:solidFill>
            <a:srgbClr val="CCFF99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Розділ</a:t>
            </a:r>
            <a:r>
              <a:rPr lang="uk-UA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Старша група 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</a:rPr>
              <a:t>“ </a:t>
            </a:r>
            <a:r>
              <a:rPr lang="uk-UA" b="1" dirty="0" err="1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Фантазери-мрійники”</a:t>
            </a:r>
            <a:endParaRPr lang="ru-RU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1835696" y="4149080"/>
            <a:ext cx="5853113" cy="432048"/>
          </a:xfrm>
          <a:prstGeom prst="bevel">
            <a:avLst/>
          </a:prstGeom>
          <a:solidFill>
            <a:srgbClr val="CCFF99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VII </a:t>
            </a:r>
            <a:r>
              <a:rPr lang="uk-UA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Розділ</a:t>
            </a:r>
            <a:r>
              <a:rPr lang="uk-UA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uk-UA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Місточок до школи</a:t>
            </a:r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323528" y="4653136"/>
            <a:ext cx="8460432" cy="1728192"/>
          </a:xfrm>
          <a:prstGeom prst="bevel">
            <a:avLst/>
          </a:prstGeom>
          <a:solidFill>
            <a:srgbClr val="CCFF99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Варіативна частина БКДО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uk-UA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16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Подорожуємо у світ англійської мови.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uk-UA" sz="16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Комп’ютерна грамота.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uk-UA" sz="16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Шахи.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uk-UA" sz="16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Хореографія.</a:t>
            </a:r>
            <a:endParaRPr lang="ru-RU" sz="16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агетная рамка 12"/>
          <p:cNvSpPr/>
          <p:nvPr/>
        </p:nvSpPr>
        <p:spPr>
          <a:xfrm rot="16200000">
            <a:off x="-42329" y="1095066"/>
            <a:ext cx="2208386" cy="2123727"/>
          </a:xfrm>
          <a:prstGeom prst="bevel">
            <a:avLst/>
          </a:prstGeom>
          <a:solidFill>
            <a:srgbClr val="CCFF99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ІІ  </a:t>
            </a:r>
            <a:r>
              <a:rPr lang="uk-UA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Розділ. 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Перша молодша група </a:t>
            </a:r>
            <a:r>
              <a:rPr lang="uk-UA" b="1" dirty="0" err="1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“Крихітки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”</a:t>
            </a:r>
            <a:endParaRPr lang="ru-RU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627784" y="6381328"/>
            <a:ext cx="3528392" cy="33265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Рекомендована  література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123728" y="1628800"/>
            <a:ext cx="5256584" cy="36004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Зміст освітньої діяльності з дітьми від 2 до 7 років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агетная рамка 16"/>
          <p:cNvSpPr/>
          <p:nvPr/>
        </p:nvSpPr>
        <p:spPr>
          <a:xfrm rot="16200000">
            <a:off x="7218040" y="1215008"/>
            <a:ext cx="2160240" cy="1691680"/>
          </a:xfrm>
          <a:prstGeom prst="bevel">
            <a:avLst/>
          </a:prstGeom>
          <a:solidFill>
            <a:srgbClr val="CCFF99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Розділ</a:t>
            </a:r>
            <a:r>
              <a:rPr lang="uk-UA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b="1" dirty="0" err="1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“Дослідники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”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(сьомий рік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uk-UA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життя)</a:t>
            </a:r>
            <a:endParaRPr lang="ru-RU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1404664" y="0"/>
            <a:ext cx="120121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Структура Освітньої програми «ДИТИНА»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6520" cy="695739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4654" y="0"/>
            <a:ext cx="31477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Знаходимо спільне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79512" y="476672"/>
          <a:ext cx="8964488" cy="604867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880320"/>
                <a:gridCol w="3096005"/>
                <a:gridCol w="2988163"/>
              </a:tblGrid>
              <a:tr h="6048672">
                <a:tc>
                  <a:txBody>
                    <a:bodyPr/>
                    <a:lstStyle/>
                    <a:p>
                      <a:pPr algn="ctr"/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Базовий </a:t>
                      </a:r>
                    </a:p>
                    <a:p>
                      <a:pPr algn="ctr"/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компонент дошкільної освіти </a:t>
                      </a:r>
                    </a:p>
                    <a:p>
                      <a:pPr algn="ctr"/>
                      <a:endParaRPr lang="uk-UA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uk-UA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uk-UA" sz="1600" b="1" i="1" u="sng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Освітні лінії: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Особистість дитини.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Дитина в соціумі.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Дитина в  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природному довкіллі.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Дитина у світі культури.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 дитини.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Дитина в </a:t>
                      </a:r>
                      <a:r>
                        <a:rPr lang="uk-UA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сенсорно-</a:t>
                      </a:r>
                      <a:endParaRPr lang="uk-UA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пізнавальному 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uk-UA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</a:t>
                      </a: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просторі.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Мовлення дитини.</a:t>
                      </a:r>
                    </a:p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203848" y="404664"/>
            <a:ext cx="30243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Оновлена</a:t>
            </a: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Освітня програма </a:t>
            </a: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для дітей від 2 до 7 років</a:t>
            </a: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“ДИТИНА”</a:t>
            </a:r>
          </a:p>
          <a:p>
            <a:pPr algn="ctr"/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b="1" i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Зміст освітньої діяльності:</a:t>
            </a:r>
          </a:p>
          <a:p>
            <a:pPr>
              <a:buFont typeface="Arial" pitchFamily="34" charset="0"/>
              <a:buChar char="•"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Особистість дитини.</a:t>
            </a:r>
          </a:p>
          <a:p>
            <a:pPr>
              <a:buFont typeface="Arial" pitchFamily="34" charset="0"/>
              <a:buChar char="•"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Дитина в соціумі.</a:t>
            </a:r>
          </a:p>
          <a:p>
            <a:pPr>
              <a:buFont typeface="Arial" pitchFamily="34" charset="0"/>
              <a:buChar char="•"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Дитина в  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природному довкіллі.</a:t>
            </a:r>
          </a:p>
          <a:p>
            <a:pPr>
              <a:buFont typeface="Arial" pitchFamily="34" charset="0"/>
              <a:buChar char="•"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Дитина у світі культури.</a:t>
            </a:r>
          </a:p>
          <a:p>
            <a:pPr>
              <a:buFont typeface="Arial" pitchFamily="34" charset="0"/>
              <a:buChar char="•"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Гра дитини.</a:t>
            </a:r>
          </a:p>
          <a:p>
            <a:pPr>
              <a:buFont typeface="Arial" pitchFamily="34" charset="0"/>
              <a:buChar char="•"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Дитина в сенсорно -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пізнавальному 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просторі.</a:t>
            </a:r>
          </a:p>
          <a:p>
            <a:pPr>
              <a:buFont typeface="Arial" pitchFamily="34" charset="0"/>
              <a:buChar char="•"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Мовлення дитини.</a:t>
            </a:r>
          </a:p>
          <a:p>
            <a:pPr>
              <a:buFont typeface="Arial" pitchFamily="34" charset="0"/>
              <a:buChar char="•"/>
            </a:pP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56176" y="404664"/>
            <a:ext cx="2808312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Програма </a:t>
            </a: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виховання і навчання </a:t>
            </a: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дітей від 2 до 7 років</a:t>
            </a: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“ДИТИНА” (Попереднє видання)</a:t>
            </a:r>
          </a:p>
          <a:p>
            <a:pPr algn="ctr"/>
            <a:r>
              <a:rPr lang="uk-UA" sz="1600" b="1" i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Зміст освітньої діяльності:</a:t>
            </a:r>
            <a:endParaRPr lang="uk-UA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Зростаємо  дужими.</a:t>
            </a:r>
          </a:p>
          <a:p>
            <a:pPr lvl="0">
              <a:buFont typeface="Arial" pitchFamily="34" charset="0"/>
              <a:buChar char="•"/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Мова  рідна,  слово  рідне.                  </a:t>
            </a:r>
          </a:p>
          <a:p>
            <a:pPr lvl="0">
              <a:buFont typeface="Arial" pitchFamily="34" charset="0"/>
              <a:buChar char="•"/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Художня  література.   </a:t>
            </a:r>
          </a:p>
          <a:p>
            <a:pPr lvl="0">
              <a:buFont typeface="Arial" pitchFamily="34" charset="0"/>
              <a:buChar char="•"/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Дитина  у  довкіллі.</a:t>
            </a:r>
          </a:p>
          <a:p>
            <a:pPr lvl="0">
              <a:buFont typeface="Arial" pitchFamily="34" charset="0"/>
              <a:buChar char="•"/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Граючись  зростаємо.</a:t>
            </a:r>
          </a:p>
          <a:p>
            <a:pPr lvl="0">
              <a:buFont typeface="Arial" pitchFamily="34" charset="0"/>
              <a:buChar char="•"/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Віконечко  у  природу.   </a:t>
            </a:r>
          </a:p>
          <a:p>
            <a:pPr lvl="0">
              <a:buFont typeface="Arial" pitchFamily="34" charset="0"/>
              <a:buChar char="•"/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Математична  скарбничка.           </a:t>
            </a:r>
          </a:p>
          <a:p>
            <a:pPr lvl="0">
              <a:buFont typeface="Arial" pitchFamily="34" charset="0"/>
              <a:buChar char="•"/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Чарівні  фарби  і  талановиті  пальчики.   </a:t>
            </a:r>
          </a:p>
          <a:p>
            <a:pPr lvl="0">
              <a:buFont typeface="Arial" pitchFamily="34" charset="0"/>
              <a:buChar char="•"/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Привчаємось  працювати.                   </a:t>
            </a:r>
          </a:p>
          <a:p>
            <a:pPr lvl="0">
              <a:buFont typeface="Arial" pitchFamily="34" charset="0"/>
              <a:buChar char="•"/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Гуртки.                          </a:t>
            </a:r>
          </a:p>
          <a:p>
            <a:pPr lvl="0">
              <a:buFont typeface="Arial" pitchFamily="34" charset="0"/>
              <a:buChar char="•"/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Подорожуємо  у  світ  англійської  мови.                      </a:t>
            </a:r>
          </a:p>
          <a:p>
            <a:pPr lvl="0">
              <a:buFont typeface="Arial" pitchFamily="34" charset="0"/>
              <a:buChar char="•"/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Діти  які  потребують  особливої  уваги  вихователів  та  батьків.             </a:t>
            </a:r>
          </a:p>
          <a:p>
            <a:pPr lvl="0">
              <a:buFont typeface="Arial" pitchFamily="34" charset="0"/>
              <a:buChar char="•"/>
            </a:pP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Діти  з  особливими  освітніми  потребами.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6993397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1259632" y="0"/>
            <a:ext cx="712879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Розділ </a:t>
            </a:r>
          </a:p>
          <a:p>
            <a:pPr algn="ctr"/>
            <a:r>
              <a:rPr lang="uk-UA" sz="2800" b="1" i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“Сім’я</a:t>
            </a:r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і дитячий </a:t>
            </a:r>
            <a:r>
              <a:rPr lang="uk-UA" sz="2800" b="1" i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садок”</a:t>
            </a:r>
            <a:endParaRPr lang="uk-UA" sz="2800" b="1" i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16016" y="25649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1052736"/>
            <a:ext cx="8568952" cy="1296144"/>
          </a:xfrm>
          <a:prstGeom prst="rect">
            <a:avLst/>
          </a:prstGeom>
          <a:solidFill>
            <a:srgbClr val="CCFF99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Модель 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включення батьків в освітній процес 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дошкільного навчального закладу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95536" y="2636912"/>
            <a:ext cx="4392488" cy="1512168"/>
          </a:xfrm>
          <a:prstGeom prst="rect">
            <a:avLst/>
          </a:prstGeom>
          <a:solidFill>
            <a:srgbClr val="FFCC66"/>
          </a:solidFill>
          <a:ln w="38100">
            <a:solidFill>
              <a:srgbClr val="CC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</a:p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індивідуального підходу</a:t>
            </a:r>
          </a:p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 кожної сім’ї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23528" y="4725144"/>
            <a:ext cx="4320480" cy="1440160"/>
          </a:xfrm>
          <a:prstGeom prst="rect">
            <a:avLst/>
          </a:prstGeom>
          <a:solidFill>
            <a:srgbClr val="FFCC66"/>
          </a:solidFill>
          <a:ln w="38100">
            <a:solidFill>
              <a:srgbClr val="CC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220072" y="2636912"/>
            <a:ext cx="3744416" cy="1584176"/>
          </a:xfrm>
          <a:prstGeom prst="rect">
            <a:avLst/>
          </a:prstGeom>
          <a:solidFill>
            <a:srgbClr val="FFCC66"/>
          </a:solidFill>
          <a:ln w="38100">
            <a:solidFill>
              <a:srgbClr val="CC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</a:p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урахування позитивного досвіду сімейного виховання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220072" y="4725144"/>
            <a:ext cx="3672408" cy="1440160"/>
          </a:xfrm>
          <a:prstGeom prst="rect">
            <a:avLst/>
          </a:prstGeom>
          <a:solidFill>
            <a:srgbClr val="FFCC66"/>
          </a:solidFill>
          <a:ln w="38100">
            <a:solidFill>
              <a:srgbClr val="CC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</a:p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використання традиційних</a:t>
            </a:r>
          </a:p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нових форм взаємодії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395536" y="4869160"/>
            <a:ext cx="4320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</a:p>
          <a:p>
            <a:pPr algn="ctr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поєднання педагогічної самоосвіти </a:t>
            </a:r>
          </a:p>
          <a:p>
            <a:pPr algn="ctr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та педагогічного просвітництва</a:t>
            </a:r>
          </a:p>
          <a:p>
            <a:pPr algn="ctr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( батьків і вихователів)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pedsovet.su/_ld/458/49051199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9391"/>
            <a:ext cx="9276520" cy="695739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72203" y="0"/>
            <a:ext cx="847179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Порівняльна таблиця розділів </a:t>
            </a:r>
          </a:p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оновленої та попередньої програми “ДИТИНА”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39552" y="1036280"/>
          <a:ext cx="8280920" cy="52730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250384"/>
                <a:gridCol w="4030536"/>
              </a:tblGrid>
              <a:tr h="5273039">
                <a:tc>
                  <a:txBody>
                    <a:bodyPr/>
                    <a:lstStyle/>
                    <a:p>
                      <a:pPr algn="ctr"/>
                      <a:r>
                        <a:rPr lang="uk-UA" sz="2000" b="1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Структура розділів </a:t>
                      </a:r>
                      <a:r>
                        <a:rPr lang="uk-UA" sz="2000" b="1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оновленої</a:t>
                      </a:r>
                    </a:p>
                    <a:p>
                      <a:pPr algn="ctr"/>
                      <a:r>
                        <a:rPr lang="uk-UA" sz="2000" b="1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i="1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Освітньої програми</a:t>
                      </a:r>
                    </a:p>
                    <a:p>
                      <a:pPr algn="ctr"/>
                      <a:r>
                        <a:rPr lang="uk-UA" sz="2000" b="1" i="1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дітей від 2 до 7 років</a:t>
                      </a:r>
                    </a:p>
                    <a:p>
                      <a:pPr algn="ctr"/>
                      <a:r>
                        <a:rPr lang="uk-UA" sz="2000" b="1" i="1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“ДИТИНА” </a:t>
                      </a:r>
                      <a:endParaRPr kumimoji="0" lang="uk-UA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 віковим принципом, а саме: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Перша молодша група </a:t>
                      </a:r>
                      <a:r>
                        <a:rPr kumimoji="0" lang="uk-UA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“ Крихітки ”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uk-UA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(третій рік життя).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Друга молодша група “ </a:t>
                      </a:r>
                      <a:r>
                        <a:rPr kumimoji="0" lang="uk-UA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Малята ”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uk-UA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(четвертий рік життя).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Середня група </a:t>
                      </a:r>
                      <a:r>
                        <a:rPr kumimoji="0" lang="uk-UA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“ </a:t>
                      </a:r>
                      <a:r>
                        <a:rPr kumimoji="0" lang="uk-UA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Чомусики</a:t>
                      </a:r>
                      <a:r>
                        <a:rPr kumimoji="0" lang="uk-UA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”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uk-UA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(п’ятий рік життя).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05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Старша група </a:t>
                      </a:r>
                      <a:r>
                        <a:rPr kumimoji="0" lang="uk-UA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“Фантазери-мрійники”</a:t>
                      </a:r>
                      <a:r>
                        <a:rPr kumimoji="0" lang="uk-UA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(шостий рік життя)</a:t>
                      </a:r>
                      <a:r>
                        <a:rPr kumimoji="0" lang="ru-RU" sz="105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ru-RU" sz="105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uk-U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“Дослідники”</a:t>
                      </a: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uk-UA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сьомий рік життя). </a:t>
                      </a:r>
                      <a:endParaRPr kumimoji="0" lang="uk-UA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Структура розділів </a:t>
                      </a:r>
                    </a:p>
                    <a:p>
                      <a:pPr algn="ctr"/>
                      <a:r>
                        <a:rPr lang="uk-UA" sz="20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програми виховання і навчання дітей від</a:t>
                      </a:r>
                      <a:r>
                        <a:rPr lang="uk-UA" sz="200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двох до семи років </a:t>
                      </a:r>
                    </a:p>
                    <a:p>
                      <a:pPr algn="ctr"/>
                      <a:r>
                        <a:rPr lang="uk-UA" sz="200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“ДИТИНА” </a:t>
                      </a:r>
                    </a:p>
                    <a:p>
                      <a:pPr algn="ctr"/>
                      <a:r>
                        <a:rPr lang="uk-UA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(попереднє видання) </a:t>
                      </a:r>
                    </a:p>
                    <a:p>
                      <a:pPr algn="ctr"/>
                      <a:endParaRPr lang="uk-UA" sz="20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            Діти раннього віку.</a:t>
                      </a:r>
                      <a:endParaRPr kumimoji="0" lang="uk-UA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            Наші малята</a:t>
                      </a:r>
                      <a:r>
                        <a:rPr kumimoji="0" lang="uk-UA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kumimoji="0" lang="uk-UA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           Дослідники, </a:t>
                      </a:r>
                      <a:r>
                        <a:rPr kumimoji="0" lang="uk-UA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чомусики</a:t>
                      </a: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.    </a:t>
                      </a:r>
                      <a:endParaRPr kumimoji="0" lang="uk-UA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uk-UA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           Наші </a:t>
                      </a: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старші діти.</a:t>
                      </a: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            _______________</a:t>
                      </a:r>
                      <a:endParaRPr kumimoji="0" lang="uk-UA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5" name="Штриховая стрелка вправо 4"/>
          <p:cNvSpPr/>
          <p:nvPr/>
        </p:nvSpPr>
        <p:spPr>
          <a:xfrm>
            <a:off x="4716016" y="2924944"/>
            <a:ext cx="1008112" cy="288032"/>
          </a:xfrm>
          <a:prstGeom prst="striped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триховая стрелка вправо 5"/>
          <p:cNvSpPr/>
          <p:nvPr/>
        </p:nvSpPr>
        <p:spPr>
          <a:xfrm>
            <a:off x="4716016" y="3573016"/>
            <a:ext cx="1008112" cy="288032"/>
          </a:xfrm>
          <a:prstGeom prst="striped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триховая стрелка вправо 6"/>
          <p:cNvSpPr/>
          <p:nvPr/>
        </p:nvSpPr>
        <p:spPr>
          <a:xfrm>
            <a:off x="4716016" y="4293096"/>
            <a:ext cx="1008112" cy="288032"/>
          </a:xfrm>
          <a:prstGeom prst="striped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триховая стрелка вправо 9"/>
          <p:cNvSpPr/>
          <p:nvPr/>
        </p:nvSpPr>
        <p:spPr>
          <a:xfrm>
            <a:off x="4716016" y="5085184"/>
            <a:ext cx="1008112" cy="288032"/>
          </a:xfrm>
          <a:prstGeom prst="striped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4716016" y="5733256"/>
            <a:ext cx="1008112" cy="288032"/>
          </a:xfrm>
          <a:prstGeom prst="striped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pedsovet.su/_ld/458/4905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6520" cy="695739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33409" y="404664"/>
            <a:ext cx="8580106" cy="59400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Тематичний підрозділ </a:t>
            </a:r>
          </a:p>
          <a:p>
            <a:pPr algn="ctr"/>
            <a:r>
              <a:rPr lang="uk-UA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«Особистість дитини»</a:t>
            </a:r>
            <a:r>
              <a:rPr lang="uk-UA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uk-UA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включає такі рубрики:  </a:t>
            </a:r>
            <a:endParaRPr lang="uk-UA" sz="28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28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uk-UA" sz="24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u="sng" dirty="0" smtClean="0">
                <a:ln w="1905"/>
                <a:solidFill>
                  <a:srgbClr val="CC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Вікові особливості психічного розвитку дітей</a:t>
            </a:r>
            <a:r>
              <a:rPr lang="uk-UA" sz="2400" b="1" i="1" dirty="0" smtClean="0">
                <a:ln w="1905"/>
                <a:solidFill>
                  <a:srgbClr val="CC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uk-UA" sz="2400" b="1" i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uk-UA" sz="20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Організація життєдіяльності дітей третього року життя.</a:t>
            </a:r>
          </a:p>
          <a:p>
            <a:pPr lvl="2">
              <a:buFont typeface="Wingdings" pitchFamily="2" charset="2"/>
              <a:buChar char="ü"/>
            </a:pPr>
            <a:r>
              <a:rPr lang="uk-UA" sz="20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Орієнтовний розподіл часу на процеси життєдіяльності дітей</a:t>
            </a:r>
          </a:p>
          <a:p>
            <a:pPr lvl="2"/>
            <a:r>
              <a:rPr lang="uk-UA" sz="20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третього року життя вдома та у ДНЗ.  </a:t>
            </a:r>
            <a:r>
              <a:rPr lang="uk-UA" sz="24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2"/>
            <a:r>
              <a:rPr lang="uk-UA" sz="24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uk-UA" sz="2400" b="1" i="1" dirty="0" smtClean="0">
              <a:ln w="1905"/>
              <a:solidFill>
                <a:srgbClr val="CC66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uk-UA" sz="2400" b="1" i="1" u="sng" cap="none" spc="0" dirty="0" smtClean="0">
                <a:ln w="1905"/>
                <a:solidFill>
                  <a:srgbClr val="CC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Здоров’я та фізичний розвиток:</a:t>
            </a:r>
          </a:p>
          <a:p>
            <a:endParaRPr lang="uk-UA" sz="2400" b="1" i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uk-UA" sz="24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Освітні завдання.</a:t>
            </a:r>
          </a:p>
          <a:p>
            <a:pPr lvl="2">
              <a:buFont typeface="Wingdings" pitchFamily="2" charset="2"/>
              <a:buChar char="ü"/>
            </a:pPr>
            <a:r>
              <a:rPr lang="uk-UA" sz="20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Зміст педагогічної роботи:</a:t>
            </a:r>
          </a:p>
          <a:p>
            <a:pPr lvl="2"/>
            <a:r>
              <a:rPr lang="uk-UA" sz="20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- збереження та зміцнення здоров’я дітей ;</a:t>
            </a:r>
          </a:p>
          <a:p>
            <a:pPr lvl="2"/>
            <a:r>
              <a:rPr lang="uk-UA" sz="20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- фізична культура.           </a:t>
            </a:r>
            <a:endParaRPr lang="ru-RU" sz="2000" b="1" i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еле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ДНЗ Теремок</Template>
  <TotalTime>3226</TotalTime>
  <Words>2083</Words>
  <Application>Microsoft Office PowerPoint</Application>
  <PresentationFormat>Экран (4:3)</PresentationFormat>
  <Paragraphs>614</Paragraphs>
  <Slides>25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зеленая</vt:lpstr>
      <vt:lpstr>             Волошина Ірина Володимирівна,   вихователь – методист  ДНЗ  № 8,  центру В.О.Сухомлинського   м. Прилуки </vt:lpstr>
      <vt:lpstr>                                                                           Із   вступного слова                                                                             В.О.Огнев'юк,  ректор Київського  університету                           імені  Бориса  Грінченка,                                                                                                                          доктор  філософських  наук,  професор,                           академік Національної  академії  педагогічних                                                         наук  України               </vt:lpstr>
      <vt:lpstr>Знайомтеся!</vt:lpstr>
      <vt:lpstr>Слайд 4</vt:lpstr>
      <vt:lpstr>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      </vt:lpstr>
      <vt:lpstr>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Olya</dc:creator>
  <cp:lastModifiedBy>Admin</cp:lastModifiedBy>
  <cp:revision>283</cp:revision>
  <dcterms:created xsi:type="dcterms:W3CDTF">2013-08-13T10:47:06Z</dcterms:created>
  <dcterms:modified xsi:type="dcterms:W3CDTF">2016-08-13T08:19:23Z</dcterms:modified>
</cp:coreProperties>
</file>